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7" r:id="rId2"/>
    <p:sldId id="258" r:id="rId3"/>
    <p:sldId id="259" r:id="rId4"/>
    <p:sldId id="260" r:id="rId5"/>
    <p:sldId id="261" r:id="rId6"/>
    <p:sldId id="282" r:id="rId7"/>
    <p:sldId id="264" r:id="rId8"/>
    <p:sldId id="263" r:id="rId9"/>
    <p:sldId id="262" r:id="rId10"/>
    <p:sldId id="274" r:id="rId11"/>
    <p:sldId id="266" r:id="rId12"/>
    <p:sldId id="265" r:id="rId13"/>
    <p:sldId id="267" r:id="rId14"/>
    <p:sldId id="268" r:id="rId15"/>
    <p:sldId id="280" r:id="rId16"/>
    <p:sldId id="281" r:id="rId17"/>
    <p:sldId id="269" r:id="rId18"/>
    <p:sldId id="272" r:id="rId19"/>
    <p:sldId id="270" r:id="rId20"/>
    <p:sldId id="271" r:id="rId21"/>
    <p:sldId id="273" r:id="rId22"/>
    <p:sldId id="277" r:id="rId23"/>
    <p:sldId id="278" r:id="rId24"/>
    <p:sldId id="279" r:id="rId25"/>
    <p:sldId id="275" r:id="rId26"/>
    <p:sldId id="276"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38A"/>
    <a:srgbClr val="D8E2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BC4C6-AC41-497A-B617-0C7079B35558}" type="doc">
      <dgm:prSet loTypeId="urn:microsoft.com/office/officeart/2005/8/layout/hierarchy4" loCatId="relationship" qsTypeId="urn:microsoft.com/office/officeart/2005/8/quickstyle/simple2" qsCatId="simple" csTypeId="urn:microsoft.com/office/officeart/2005/8/colors/accent1_5" csCatId="accent1" phldr="1"/>
      <dgm:spPr/>
      <dgm:t>
        <a:bodyPr/>
        <a:lstStyle/>
        <a:p>
          <a:endParaRPr lang="en-GB"/>
        </a:p>
      </dgm:t>
    </dgm:pt>
    <dgm:pt modelId="{4979CB95-3CE3-4D53-B221-94D02D230788}">
      <dgm:prSet phldrT="[Text]" custT="1"/>
      <dgm:spPr>
        <a:solidFill>
          <a:srgbClr val="4D738A"/>
        </a:solidFill>
      </dgm:spPr>
      <dgm:t>
        <a:bodyPr/>
        <a:lstStyle/>
        <a:p>
          <a:r>
            <a:rPr lang="en-GB" sz="3200" dirty="0">
              <a:solidFill>
                <a:schemeClr val="bg1"/>
              </a:solidFill>
            </a:rPr>
            <a:t>Overall quality</a:t>
          </a:r>
        </a:p>
      </dgm:t>
    </dgm:pt>
    <dgm:pt modelId="{18059E5F-5779-4EEB-8DB6-F1AFFCC0759A}" type="parTrans" cxnId="{2AC0DBE2-57D9-44B1-9669-8A7EF558CBED}">
      <dgm:prSet/>
      <dgm:spPr/>
      <dgm:t>
        <a:bodyPr/>
        <a:lstStyle/>
        <a:p>
          <a:endParaRPr lang="en-GB">
            <a:solidFill>
              <a:schemeClr val="tx1"/>
            </a:solidFill>
          </a:endParaRPr>
        </a:p>
      </dgm:t>
    </dgm:pt>
    <dgm:pt modelId="{7DC7C621-746C-4873-8FAE-4A766706580D}" type="sibTrans" cxnId="{2AC0DBE2-57D9-44B1-9669-8A7EF558CBED}">
      <dgm:prSet/>
      <dgm:spPr/>
      <dgm:t>
        <a:bodyPr/>
        <a:lstStyle/>
        <a:p>
          <a:endParaRPr lang="en-GB">
            <a:solidFill>
              <a:schemeClr val="tx1"/>
            </a:solidFill>
          </a:endParaRPr>
        </a:p>
      </dgm:t>
    </dgm:pt>
    <dgm:pt modelId="{B6C4D319-02E7-4ECC-87BC-6F4458356015}">
      <dgm:prSet custT="1"/>
      <dgm:spPr>
        <a:solidFill>
          <a:srgbClr val="D4DFEC"/>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FTE x 2.5 = number of outputs required</a:t>
          </a:r>
        </a:p>
      </dgm:t>
    </dgm:pt>
    <dgm:pt modelId="{A131E636-08E7-4DD9-9628-61BC77187CBA}" type="parTrans" cxnId="{BC70D887-ED25-4EE4-BF66-3D7B6983416F}">
      <dgm:prSet/>
      <dgm:spPr/>
      <dgm:t>
        <a:bodyPr/>
        <a:lstStyle/>
        <a:p>
          <a:endParaRPr lang="en-GB">
            <a:solidFill>
              <a:schemeClr val="tx1"/>
            </a:solidFill>
          </a:endParaRPr>
        </a:p>
      </dgm:t>
    </dgm:pt>
    <dgm:pt modelId="{7C495603-D2C4-4938-AFAB-BA05C000FB31}" type="sibTrans" cxnId="{BC70D887-ED25-4EE4-BF66-3D7B6983416F}">
      <dgm:prSet/>
      <dgm:spPr/>
      <dgm:t>
        <a:bodyPr/>
        <a:lstStyle/>
        <a:p>
          <a:endParaRPr lang="en-GB">
            <a:solidFill>
              <a:schemeClr val="tx1"/>
            </a:solidFill>
          </a:endParaRPr>
        </a:p>
      </dgm:t>
    </dgm:pt>
    <dgm:pt modelId="{C6851B95-95EF-4D71-A482-1F5EF8898C73}">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Impact case studies</a:t>
          </a:r>
        </a:p>
      </dgm:t>
    </dgm:pt>
    <dgm:pt modelId="{8955D3DA-3B06-4B6B-A8DD-B0807738CA04}" type="parTrans" cxnId="{D1324760-E7EB-40DC-9879-B9F0176C1E91}">
      <dgm:prSet/>
      <dgm:spPr/>
      <dgm:t>
        <a:bodyPr/>
        <a:lstStyle/>
        <a:p>
          <a:endParaRPr lang="en-GB">
            <a:solidFill>
              <a:schemeClr val="tx1"/>
            </a:solidFill>
          </a:endParaRPr>
        </a:p>
      </dgm:t>
    </dgm:pt>
    <dgm:pt modelId="{C03F4949-5B3B-4BA1-BC32-8AC63A3CAE7F}" type="sibTrans" cxnId="{D1324760-E7EB-40DC-9879-B9F0176C1E91}">
      <dgm:prSet/>
      <dgm:spPr/>
      <dgm:t>
        <a:bodyPr/>
        <a:lstStyle/>
        <a:p>
          <a:endParaRPr lang="en-GB">
            <a:solidFill>
              <a:schemeClr val="tx1"/>
            </a:solidFill>
          </a:endParaRPr>
        </a:p>
      </dgm:t>
    </dgm:pt>
    <dgm:pt modelId="{D419D81A-E0B9-4B08-A03D-F74102EA6752}">
      <dgm:prSet custT="1"/>
      <dgm:spPr>
        <a:solidFill>
          <a:srgbClr val="AAC0D9">
            <a:alpha val="50000"/>
          </a:srgbClr>
        </a:solidFill>
      </dgm:spPr>
      <dgm:t>
        <a:bodyPr anchor="ctr"/>
        <a:lstStyle/>
        <a:p>
          <a:pPr marL="0" marR="0" indent="0" defTabSz="914400" eaLnBrk="1" fontAlgn="auto" latinLnBrk="0" hangingPunct="1">
            <a:lnSpc>
              <a:spcPct val="100000"/>
            </a:lnSpc>
            <a:spcBef>
              <a:spcPts val="0"/>
            </a:spcBef>
            <a:spcAft>
              <a:spcPts val="0"/>
            </a:spcAft>
            <a:buClrTx/>
            <a:buSzTx/>
            <a:buFontTx/>
            <a:buNone/>
            <a:tabLst/>
            <a:defRPr/>
          </a:pPr>
          <a:r>
            <a:rPr lang="en-GB" sz="1800" dirty="0">
              <a:solidFill>
                <a:schemeClr val="tx1"/>
              </a:solidFill>
            </a:rPr>
            <a:t>Environment data and template </a:t>
          </a:r>
        </a:p>
      </dgm:t>
    </dgm:pt>
    <dgm:pt modelId="{C71F498E-3972-49C9-AE40-4A6E7DDE1392}" type="parTrans" cxnId="{D966F81E-C678-42AD-87D8-BED7BEE768C3}">
      <dgm:prSet/>
      <dgm:spPr/>
      <dgm:t>
        <a:bodyPr/>
        <a:lstStyle/>
        <a:p>
          <a:endParaRPr lang="en-GB">
            <a:solidFill>
              <a:schemeClr val="tx1"/>
            </a:solidFill>
          </a:endParaRPr>
        </a:p>
      </dgm:t>
    </dgm:pt>
    <dgm:pt modelId="{2B157C7C-784B-436A-BB4B-B01AB0E39752}" type="sibTrans" cxnId="{D966F81E-C678-42AD-87D8-BED7BEE768C3}">
      <dgm:prSet/>
      <dgm:spPr/>
      <dgm:t>
        <a:bodyPr/>
        <a:lstStyle/>
        <a:p>
          <a:endParaRPr lang="en-GB">
            <a:solidFill>
              <a:schemeClr val="tx1"/>
            </a:solidFill>
          </a:endParaRPr>
        </a:p>
      </dgm:t>
    </dgm:pt>
    <dgm:pt modelId="{A810FAD5-AC44-4E21-8FA9-7F07B473216F}">
      <dgm:prSet custT="1"/>
      <dgm:spPr>
        <a:solidFill>
          <a:srgbClr val="4D738A">
            <a:alpha val="70000"/>
          </a:srgbClr>
        </a:solidFill>
      </dgm:spPr>
      <dgm:t>
        <a:bodyPr/>
        <a:lstStyle/>
        <a:p>
          <a:r>
            <a:rPr lang="en-GB" sz="2400" b="1" dirty="0">
              <a:solidFill>
                <a:schemeClr val="bg1"/>
              </a:solidFill>
            </a:rPr>
            <a:t>Outputs</a:t>
          </a:r>
        </a:p>
      </dgm:t>
    </dgm:pt>
    <dgm:pt modelId="{DDA67940-8D25-47C0-82A6-66CBA4526E2C}" type="parTrans" cxnId="{1F5C38F5-41C8-4E50-A66A-E07C933079AA}">
      <dgm:prSet/>
      <dgm:spPr/>
      <dgm:t>
        <a:bodyPr/>
        <a:lstStyle/>
        <a:p>
          <a:endParaRPr lang="en-GB">
            <a:solidFill>
              <a:schemeClr val="tx1"/>
            </a:solidFill>
          </a:endParaRPr>
        </a:p>
      </dgm:t>
    </dgm:pt>
    <dgm:pt modelId="{9459166E-6670-4ED0-AACC-04AF5713A62F}" type="sibTrans" cxnId="{1F5C38F5-41C8-4E50-A66A-E07C933079AA}">
      <dgm:prSet/>
      <dgm:spPr/>
      <dgm:t>
        <a:bodyPr/>
        <a:lstStyle/>
        <a:p>
          <a:endParaRPr lang="en-GB">
            <a:solidFill>
              <a:schemeClr val="tx1"/>
            </a:solidFill>
          </a:endParaRPr>
        </a:p>
      </dgm:t>
    </dgm:pt>
    <dgm:pt modelId="{3CD1A971-5DAA-4E44-852D-423D467A6F0C}">
      <dgm:prSet custT="1"/>
      <dgm:spPr>
        <a:solidFill>
          <a:srgbClr val="4D738A">
            <a:alpha val="70000"/>
          </a:srgbClr>
        </a:solidFill>
      </dgm:spPr>
      <dgm:t>
        <a:bodyPr/>
        <a:lstStyle/>
        <a:p>
          <a:r>
            <a:rPr lang="en-GB" sz="2400" b="1" dirty="0">
              <a:solidFill>
                <a:schemeClr val="bg1"/>
              </a:solidFill>
              <a:latin typeface="+mn-lt"/>
            </a:rPr>
            <a:t>Impact</a:t>
          </a:r>
          <a:endParaRPr lang="en-GB" sz="2400" b="1" dirty="0">
            <a:solidFill>
              <a:schemeClr val="bg1"/>
            </a:solidFill>
          </a:endParaRPr>
        </a:p>
      </dgm:t>
    </dgm:pt>
    <dgm:pt modelId="{789F7608-80AF-4453-A93A-B0AF6659E17A}" type="parTrans" cxnId="{9BAD5DBD-5FDC-419A-9FAE-C690671D09B4}">
      <dgm:prSet/>
      <dgm:spPr/>
      <dgm:t>
        <a:bodyPr/>
        <a:lstStyle/>
        <a:p>
          <a:endParaRPr lang="en-GB">
            <a:solidFill>
              <a:schemeClr val="tx1"/>
            </a:solidFill>
          </a:endParaRPr>
        </a:p>
      </dgm:t>
    </dgm:pt>
    <dgm:pt modelId="{AF21A2DB-D6A0-414F-875F-3D64F16B9F88}" type="sibTrans" cxnId="{9BAD5DBD-5FDC-419A-9FAE-C690671D09B4}">
      <dgm:prSet/>
      <dgm:spPr/>
      <dgm:t>
        <a:bodyPr/>
        <a:lstStyle/>
        <a:p>
          <a:endParaRPr lang="en-GB">
            <a:solidFill>
              <a:schemeClr val="tx1"/>
            </a:solidFill>
          </a:endParaRPr>
        </a:p>
      </dgm:t>
    </dgm:pt>
    <dgm:pt modelId="{D9D41C3F-4776-442A-A053-0936ADA20BC4}">
      <dgm:prSet custT="1"/>
      <dgm:spPr>
        <a:solidFill>
          <a:srgbClr val="4D738A">
            <a:alpha val="70000"/>
          </a:srgbClr>
        </a:solidFill>
      </dgm:spPr>
      <dgm:t>
        <a:bodyPr/>
        <a:lstStyle/>
        <a:p>
          <a:r>
            <a:rPr lang="en-GB" sz="2400" b="1" dirty="0">
              <a:solidFill>
                <a:schemeClr val="bg1"/>
              </a:solidFill>
            </a:rPr>
            <a:t>Environment</a:t>
          </a:r>
        </a:p>
      </dgm:t>
    </dgm:pt>
    <dgm:pt modelId="{05D5AD4C-FAB9-4BC6-A09A-DDD46751B502}" type="parTrans" cxnId="{5EEE35D0-9E65-430A-BE54-5532444914F3}">
      <dgm:prSet/>
      <dgm:spPr/>
      <dgm:t>
        <a:bodyPr/>
        <a:lstStyle/>
        <a:p>
          <a:endParaRPr lang="en-GB">
            <a:solidFill>
              <a:schemeClr val="tx1"/>
            </a:solidFill>
          </a:endParaRPr>
        </a:p>
      </dgm:t>
    </dgm:pt>
    <dgm:pt modelId="{49522790-94E1-486B-A5F2-89E3C85D0A18}" type="sibTrans" cxnId="{5EEE35D0-9E65-430A-BE54-5532444914F3}">
      <dgm:prSet/>
      <dgm:spPr/>
      <dgm:t>
        <a:bodyPr/>
        <a:lstStyle/>
        <a:p>
          <a:endParaRPr lang="en-GB">
            <a:solidFill>
              <a:schemeClr val="tx1"/>
            </a:solidFill>
          </a:endParaRPr>
        </a:p>
      </dgm:t>
    </dgm:pt>
    <dgm:pt modelId="{80047215-D342-4547-B118-A756FB5DD649}" type="pres">
      <dgm:prSet presAssocID="{7CDBC4C6-AC41-497A-B617-0C7079B35558}" presName="Name0" presStyleCnt="0">
        <dgm:presLayoutVars>
          <dgm:chPref val="1"/>
          <dgm:dir/>
          <dgm:animOne val="branch"/>
          <dgm:animLvl val="lvl"/>
          <dgm:resizeHandles/>
        </dgm:presLayoutVars>
      </dgm:prSet>
      <dgm:spPr/>
      <dgm:t>
        <a:bodyPr/>
        <a:lstStyle/>
        <a:p>
          <a:endParaRPr lang="en-US"/>
        </a:p>
      </dgm:t>
    </dgm:pt>
    <dgm:pt modelId="{CD2DA432-048E-4B3C-A581-302A2E2BA159}" type="pres">
      <dgm:prSet presAssocID="{4979CB95-3CE3-4D53-B221-94D02D230788}" presName="vertOne" presStyleCnt="0"/>
      <dgm:spPr/>
    </dgm:pt>
    <dgm:pt modelId="{BC26F1AB-E1C4-4A7E-9005-203814DD24BC}" type="pres">
      <dgm:prSet presAssocID="{4979CB95-3CE3-4D53-B221-94D02D230788}" presName="txOne" presStyleLbl="node0" presStyleIdx="0" presStyleCnt="1" custScaleY="63826">
        <dgm:presLayoutVars>
          <dgm:chPref val="3"/>
        </dgm:presLayoutVars>
      </dgm:prSet>
      <dgm:spPr/>
      <dgm:t>
        <a:bodyPr/>
        <a:lstStyle/>
        <a:p>
          <a:endParaRPr lang="en-US"/>
        </a:p>
      </dgm:t>
    </dgm:pt>
    <dgm:pt modelId="{D83712D0-DD0F-4DE6-8E34-78A81CA9A0AA}" type="pres">
      <dgm:prSet presAssocID="{4979CB95-3CE3-4D53-B221-94D02D230788}" presName="parTransOne" presStyleCnt="0"/>
      <dgm:spPr/>
    </dgm:pt>
    <dgm:pt modelId="{95BA4FE6-367A-4CFF-931A-D81FA21751BD}" type="pres">
      <dgm:prSet presAssocID="{4979CB95-3CE3-4D53-B221-94D02D230788}" presName="horzOne" presStyleCnt="0"/>
      <dgm:spPr/>
    </dgm:pt>
    <dgm:pt modelId="{62986CEE-47BF-467B-8A83-12E087E0FE24}" type="pres">
      <dgm:prSet presAssocID="{A810FAD5-AC44-4E21-8FA9-7F07B473216F}" presName="vertTwo" presStyleCnt="0"/>
      <dgm:spPr/>
    </dgm:pt>
    <dgm:pt modelId="{1095B457-A8A3-4F88-A884-4265FEF36CDE}" type="pres">
      <dgm:prSet presAssocID="{A810FAD5-AC44-4E21-8FA9-7F07B473216F}" presName="txTwo" presStyleLbl="node2" presStyleIdx="0" presStyleCnt="3" custScaleY="50310">
        <dgm:presLayoutVars>
          <dgm:chPref val="3"/>
        </dgm:presLayoutVars>
      </dgm:prSet>
      <dgm:spPr/>
      <dgm:t>
        <a:bodyPr/>
        <a:lstStyle/>
        <a:p>
          <a:endParaRPr lang="en-US"/>
        </a:p>
      </dgm:t>
    </dgm:pt>
    <dgm:pt modelId="{D4F5D97F-6C2F-480B-B7A1-7D54D37636E8}" type="pres">
      <dgm:prSet presAssocID="{A810FAD5-AC44-4E21-8FA9-7F07B473216F}" presName="parTransTwo" presStyleCnt="0"/>
      <dgm:spPr/>
    </dgm:pt>
    <dgm:pt modelId="{D94A5812-900C-471C-B5CB-3BDAFF3016B3}" type="pres">
      <dgm:prSet presAssocID="{A810FAD5-AC44-4E21-8FA9-7F07B473216F}" presName="horzTwo" presStyleCnt="0"/>
      <dgm:spPr/>
    </dgm:pt>
    <dgm:pt modelId="{79D6F580-165A-4355-9F6F-2F26110E748A}" type="pres">
      <dgm:prSet presAssocID="{B6C4D319-02E7-4ECC-87BC-6F4458356015}" presName="vertThree" presStyleCnt="0"/>
      <dgm:spPr/>
    </dgm:pt>
    <dgm:pt modelId="{2D7F5482-7DBC-43BA-A7BD-EBF3A0083EEC}" type="pres">
      <dgm:prSet presAssocID="{B6C4D319-02E7-4ECC-87BC-6F4458356015}" presName="txThree" presStyleLbl="node3" presStyleIdx="0" presStyleCnt="3">
        <dgm:presLayoutVars>
          <dgm:chPref val="3"/>
        </dgm:presLayoutVars>
      </dgm:prSet>
      <dgm:spPr/>
      <dgm:t>
        <a:bodyPr/>
        <a:lstStyle/>
        <a:p>
          <a:endParaRPr lang="en-US"/>
        </a:p>
      </dgm:t>
    </dgm:pt>
    <dgm:pt modelId="{FA48E6E1-B4A2-4267-819A-9072C3417649}" type="pres">
      <dgm:prSet presAssocID="{B6C4D319-02E7-4ECC-87BC-6F4458356015}" presName="horzThree" presStyleCnt="0"/>
      <dgm:spPr/>
    </dgm:pt>
    <dgm:pt modelId="{C1646160-1CCB-4758-A60E-86615C35F267}" type="pres">
      <dgm:prSet presAssocID="{9459166E-6670-4ED0-AACC-04AF5713A62F}" presName="sibSpaceTwo" presStyleCnt="0"/>
      <dgm:spPr/>
    </dgm:pt>
    <dgm:pt modelId="{DA95872C-4988-426F-8AD9-4F603F4ACAE7}" type="pres">
      <dgm:prSet presAssocID="{3CD1A971-5DAA-4E44-852D-423D467A6F0C}" presName="vertTwo" presStyleCnt="0"/>
      <dgm:spPr/>
    </dgm:pt>
    <dgm:pt modelId="{1C83A54A-F09E-4BD4-B033-4CDD9B400C7A}" type="pres">
      <dgm:prSet presAssocID="{3CD1A971-5DAA-4E44-852D-423D467A6F0C}" presName="txTwo" presStyleLbl="node2" presStyleIdx="1" presStyleCnt="3" custScaleY="50309">
        <dgm:presLayoutVars>
          <dgm:chPref val="3"/>
        </dgm:presLayoutVars>
      </dgm:prSet>
      <dgm:spPr/>
      <dgm:t>
        <a:bodyPr/>
        <a:lstStyle/>
        <a:p>
          <a:endParaRPr lang="en-US"/>
        </a:p>
      </dgm:t>
    </dgm:pt>
    <dgm:pt modelId="{9D546F18-D460-40A8-97CA-07977C99E060}" type="pres">
      <dgm:prSet presAssocID="{3CD1A971-5DAA-4E44-852D-423D467A6F0C}" presName="parTransTwo" presStyleCnt="0"/>
      <dgm:spPr/>
    </dgm:pt>
    <dgm:pt modelId="{F0B23E6F-EAC1-450F-BB59-CA6752261F45}" type="pres">
      <dgm:prSet presAssocID="{3CD1A971-5DAA-4E44-852D-423D467A6F0C}" presName="horzTwo" presStyleCnt="0"/>
      <dgm:spPr/>
    </dgm:pt>
    <dgm:pt modelId="{0D211061-D0F8-483A-8988-C35AFCC3A884}" type="pres">
      <dgm:prSet presAssocID="{C6851B95-95EF-4D71-A482-1F5EF8898C73}" presName="vertThree" presStyleCnt="0"/>
      <dgm:spPr/>
    </dgm:pt>
    <dgm:pt modelId="{4024F3F1-0235-4193-8A5C-7EBE83DCCB08}" type="pres">
      <dgm:prSet presAssocID="{C6851B95-95EF-4D71-A482-1F5EF8898C73}" presName="txThree" presStyleLbl="node3" presStyleIdx="1" presStyleCnt="3">
        <dgm:presLayoutVars>
          <dgm:chPref val="3"/>
        </dgm:presLayoutVars>
      </dgm:prSet>
      <dgm:spPr/>
      <dgm:t>
        <a:bodyPr/>
        <a:lstStyle/>
        <a:p>
          <a:endParaRPr lang="en-US"/>
        </a:p>
      </dgm:t>
    </dgm:pt>
    <dgm:pt modelId="{965494E1-9FD7-4E4D-8C28-77EF39BD9CD9}" type="pres">
      <dgm:prSet presAssocID="{C6851B95-95EF-4D71-A482-1F5EF8898C73}" presName="horzThree" presStyleCnt="0"/>
      <dgm:spPr/>
    </dgm:pt>
    <dgm:pt modelId="{735B3F05-B6ED-4C6D-9A21-06A85FA3D301}" type="pres">
      <dgm:prSet presAssocID="{AF21A2DB-D6A0-414F-875F-3D64F16B9F88}" presName="sibSpaceTwo" presStyleCnt="0"/>
      <dgm:spPr/>
    </dgm:pt>
    <dgm:pt modelId="{5B1DF4DE-2CC3-4A9A-92AF-6FFFCE71D58D}" type="pres">
      <dgm:prSet presAssocID="{D9D41C3F-4776-442A-A053-0936ADA20BC4}" presName="vertTwo" presStyleCnt="0"/>
      <dgm:spPr/>
    </dgm:pt>
    <dgm:pt modelId="{341BD9DC-3C29-4C1F-A040-4804CD20A7FF}" type="pres">
      <dgm:prSet presAssocID="{D9D41C3F-4776-442A-A053-0936ADA20BC4}" presName="txTwo" presStyleLbl="node2" presStyleIdx="2" presStyleCnt="3" custScaleY="50309">
        <dgm:presLayoutVars>
          <dgm:chPref val="3"/>
        </dgm:presLayoutVars>
      </dgm:prSet>
      <dgm:spPr/>
      <dgm:t>
        <a:bodyPr/>
        <a:lstStyle/>
        <a:p>
          <a:endParaRPr lang="en-US"/>
        </a:p>
      </dgm:t>
    </dgm:pt>
    <dgm:pt modelId="{A9B2CC8D-FA7B-4893-AA4F-A62148FF10A5}" type="pres">
      <dgm:prSet presAssocID="{D9D41C3F-4776-442A-A053-0936ADA20BC4}" presName="parTransTwo" presStyleCnt="0"/>
      <dgm:spPr/>
    </dgm:pt>
    <dgm:pt modelId="{3FCC817D-168F-4617-9416-C03E7F803580}" type="pres">
      <dgm:prSet presAssocID="{D9D41C3F-4776-442A-A053-0936ADA20BC4}" presName="horzTwo" presStyleCnt="0"/>
      <dgm:spPr/>
    </dgm:pt>
    <dgm:pt modelId="{D24ACDDB-4ECA-4073-8D9F-E260EF0BBBBD}" type="pres">
      <dgm:prSet presAssocID="{D419D81A-E0B9-4B08-A03D-F74102EA6752}" presName="vertThree" presStyleCnt="0"/>
      <dgm:spPr/>
    </dgm:pt>
    <dgm:pt modelId="{CCF4EC52-E247-40F5-AC90-6B3836169A58}" type="pres">
      <dgm:prSet presAssocID="{D419D81A-E0B9-4B08-A03D-F74102EA6752}" presName="txThree" presStyleLbl="node3" presStyleIdx="2" presStyleCnt="3">
        <dgm:presLayoutVars>
          <dgm:chPref val="3"/>
        </dgm:presLayoutVars>
      </dgm:prSet>
      <dgm:spPr/>
      <dgm:t>
        <a:bodyPr/>
        <a:lstStyle/>
        <a:p>
          <a:endParaRPr lang="en-US"/>
        </a:p>
      </dgm:t>
    </dgm:pt>
    <dgm:pt modelId="{B192CE01-56BA-4EC1-976D-9BA2249E086F}" type="pres">
      <dgm:prSet presAssocID="{D419D81A-E0B9-4B08-A03D-F74102EA6752}" presName="horzThree" presStyleCnt="0"/>
      <dgm:spPr/>
    </dgm:pt>
  </dgm:ptLst>
  <dgm:cxnLst>
    <dgm:cxn modelId="{5EEE35D0-9E65-430A-BE54-5532444914F3}" srcId="{4979CB95-3CE3-4D53-B221-94D02D230788}" destId="{D9D41C3F-4776-442A-A053-0936ADA20BC4}" srcOrd="2" destOrd="0" parTransId="{05D5AD4C-FAB9-4BC6-A09A-DDD46751B502}" sibTransId="{49522790-94E1-486B-A5F2-89E3C85D0A18}"/>
    <dgm:cxn modelId="{2AC0DBE2-57D9-44B1-9669-8A7EF558CBED}" srcId="{7CDBC4C6-AC41-497A-B617-0C7079B35558}" destId="{4979CB95-3CE3-4D53-B221-94D02D230788}" srcOrd="0" destOrd="0" parTransId="{18059E5F-5779-4EEB-8DB6-F1AFFCC0759A}" sibTransId="{7DC7C621-746C-4873-8FAE-4A766706580D}"/>
    <dgm:cxn modelId="{BE5C7970-DAE3-4128-BA82-3045E0206C0B}" type="presOf" srcId="{C6851B95-95EF-4D71-A482-1F5EF8898C73}" destId="{4024F3F1-0235-4193-8A5C-7EBE83DCCB08}" srcOrd="0" destOrd="0" presId="urn:microsoft.com/office/officeart/2005/8/layout/hierarchy4"/>
    <dgm:cxn modelId="{D966F81E-C678-42AD-87D8-BED7BEE768C3}" srcId="{D9D41C3F-4776-442A-A053-0936ADA20BC4}" destId="{D419D81A-E0B9-4B08-A03D-F74102EA6752}" srcOrd="0" destOrd="0" parTransId="{C71F498E-3972-49C9-AE40-4A6E7DDE1392}" sibTransId="{2B157C7C-784B-436A-BB4B-B01AB0E39752}"/>
    <dgm:cxn modelId="{9BAD5DBD-5FDC-419A-9FAE-C690671D09B4}" srcId="{4979CB95-3CE3-4D53-B221-94D02D230788}" destId="{3CD1A971-5DAA-4E44-852D-423D467A6F0C}" srcOrd="1" destOrd="0" parTransId="{789F7608-80AF-4453-A93A-B0AF6659E17A}" sibTransId="{AF21A2DB-D6A0-414F-875F-3D64F16B9F88}"/>
    <dgm:cxn modelId="{22ED9C52-7691-4D1E-A941-9EB9DA34BAE9}" type="presOf" srcId="{7CDBC4C6-AC41-497A-B617-0C7079B35558}" destId="{80047215-D342-4547-B118-A756FB5DD649}" srcOrd="0" destOrd="0" presId="urn:microsoft.com/office/officeart/2005/8/layout/hierarchy4"/>
    <dgm:cxn modelId="{BC70D887-ED25-4EE4-BF66-3D7B6983416F}" srcId="{A810FAD5-AC44-4E21-8FA9-7F07B473216F}" destId="{B6C4D319-02E7-4ECC-87BC-6F4458356015}" srcOrd="0" destOrd="0" parTransId="{A131E636-08E7-4DD9-9628-61BC77187CBA}" sibTransId="{7C495603-D2C4-4938-AFAB-BA05C000FB31}"/>
    <dgm:cxn modelId="{D1324760-E7EB-40DC-9879-B9F0176C1E91}" srcId="{3CD1A971-5DAA-4E44-852D-423D467A6F0C}" destId="{C6851B95-95EF-4D71-A482-1F5EF8898C73}" srcOrd="0" destOrd="0" parTransId="{8955D3DA-3B06-4B6B-A8DD-B0807738CA04}" sibTransId="{C03F4949-5B3B-4BA1-BC32-8AC63A3CAE7F}"/>
    <dgm:cxn modelId="{A547FA13-C239-4576-BB0F-831678C28E5F}" type="presOf" srcId="{D9D41C3F-4776-442A-A053-0936ADA20BC4}" destId="{341BD9DC-3C29-4C1F-A040-4804CD20A7FF}" srcOrd="0" destOrd="0" presId="urn:microsoft.com/office/officeart/2005/8/layout/hierarchy4"/>
    <dgm:cxn modelId="{B32D9F3A-AAF0-416F-B6C9-0A572F318C28}" type="presOf" srcId="{D419D81A-E0B9-4B08-A03D-F74102EA6752}" destId="{CCF4EC52-E247-40F5-AC90-6B3836169A58}" srcOrd="0" destOrd="0" presId="urn:microsoft.com/office/officeart/2005/8/layout/hierarchy4"/>
    <dgm:cxn modelId="{F643BDB5-6CD3-417D-8DBF-343F046522EF}" type="presOf" srcId="{3CD1A971-5DAA-4E44-852D-423D467A6F0C}" destId="{1C83A54A-F09E-4BD4-B033-4CDD9B400C7A}" srcOrd="0" destOrd="0" presId="urn:microsoft.com/office/officeart/2005/8/layout/hierarchy4"/>
    <dgm:cxn modelId="{1F5C38F5-41C8-4E50-A66A-E07C933079AA}" srcId="{4979CB95-3CE3-4D53-B221-94D02D230788}" destId="{A810FAD5-AC44-4E21-8FA9-7F07B473216F}" srcOrd="0" destOrd="0" parTransId="{DDA67940-8D25-47C0-82A6-66CBA4526E2C}" sibTransId="{9459166E-6670-4ED0-AACC-04AF5713A62F}"/>
    <dgm:cxn modelId="{D7DEAD38-BD02-40D1-ABC8-3913B869D330}" type="presOf" srcId="{B6C4D319-02E7-4ECC-87BC-6F4458356015}" destId="{2D7F5482-7DBC-43BA-A7BD-EBF3A0083EEC}" srcOrd="0" destOrd="0" presId="urn:microsoft.com/office/officeart/2005/8/layout/hierarchy4"/>
    <dgm:cxn modelId="{769576C2-25DB-444F-92F6-B2DFECD04812}" type="presOf" srcId="{A810FAD5-AC44-4E21-8FA9-7F07B473216F}" destId="{1095B457-A8A3-4F88-A884-4265FEF36CDE}" srcOrd="0" destOrd="0" presId="urn:microsoft.com/office/officeart/2005/8/layout/hierarchy4"/>
    <dgm:cxn modelId="{99C8A870-7C2F-4FB7-B126-71C828D36299}" type="presOf" srcId="{4979CB95-3CE3-4D53-B221-94D02D230788}" destId="{BC26F1AB-E1C4-4A7E-9005-203814DD24BC}" srcOrd="0" destOrd="0" presId="urn:microsoft.com/office/officeart/2005/8/layout/hierarchy4"/>
    <dgm:cxn modelId="{93B232C0-F054-40A7-84DF-1E5E015C1B4E}" type="presParOf" srcId="{80047215-D342-4547-B118-A756FB5DD649}" destId="{CD2DA432-048E-4B3C-A581-302A2E2BA159}" srcOrd="0" destOrd="0" presId="urn:microsoft.com/office/officeart/2005/8/layout/hierarchy4"/>
    <dgm:cxn modelId="{C1D4CBA7-243A-45F7-8298-786231F74D77}" type="presParOf" srcId="{CD2DA432-048E-4B3C-A581-302A2E2BA159}" destId="{BC26F1AB-E1C4-4A7E-9005-203814DD24BC}" srcOrd="0" destOrd="0" presId="urn:microsoft.com/office/officeart/2005/8/layout/hierarchy4"/>
    <dgm:cxn modelId="{7647C762-2C4B-431A-B39E-3D72EEE425C6}" type="presParOf" srcId="{CD2DA432-048E-4B3C-A581-302A2E2BA159}" destId="{D83712D0-DD0F-4DE6-8E34-78A81CA9A0AA}" srcOrd="1" destOrd="0" presId="urn:microsoft.com/office/officeart/2005/8/layout/hierarchy4"/>
    <dgm:cxn modelId="{D00E6DED-8C36-4E93-BC1C-99B589A3E62E}" type="presParOf" srcId="{CD2DA432-048E-4B3C-A581-302A2E2BA159}" destId="{95BA4FE6-367A-4CFF-931A-D81FA21751BD}" srcOrd="2" destOrd="0" presId="urn:microsoft.com/office/officeart/2005/8/layout/hierarchy4"/>
    <dgm:cxn modelId="{96A061E9-D3C9-46CE-8447-C254CB6ED58E}" type="presParOf" srcId="{95BA4FE6-367A-4CFF-931A-D81FA21751BD}" destId="{62986CEE-47BF-467B-8A83-12E087E0FE24}" srcOrd="0" destOrd="0" presId="urn:microsoft.com/office/officeart/2005/8/layout/hierarchy4"/>
    <dgm:cxn modelId="{B37EA7CA-613E-49A5-AF4E-43748635AA04}" type="presParOf" srcId="{62986CEE-47BF-467B-8A83-12E087E0FE24}" destId="{1095B457-A8A3-4F88-A884-4265FEF36CDE}" srcOrd="0" destOrd="0" presId="urn:microsoft.com/office/officeart/2005/8/layout/hierarchy4"/>
    <dgm:cxn modelId="{97178A63-D1A7-4068-B05A-473A9902E2FA}" type="presParOf" srcId="{62986CEE-47BF-467B-8A83-12E087E0FE24}" destId="{D4F5D97F-6C2F-480B-B7A1-7D54D37636E8}" srcOrd="1" destOrd="0" presId="urn:microsoft.com/office/officeart/2005/8/layout/hierarchy4"/>
    <dgm:cxn modelId="{4741B854-D2E5-4946-8C98-91801CB5DCBC}" type="presParOf" srcId="{62986CEE-47BF-467B-8A83-12E087E0FE24}" destId="{D94A5812-900C-471C-B5CB-3BDAFF3016B3}" srcOrd="2" destOrd="0" presId="urn:microsoft.com/office/officeart/2005/8/layout/hierarchy4"/>
    <dgm:cxn modelId="{F97F0536-D697-46E1-984C-901037630581}" type="presParOf" srcId="{D94A5812-900C-471C-B5CB-3BDAFF3016B3}" destId="{79D6F580-165A-4355-9F6F-2F26110E748A}" srcOrd="0" destOrd="0" presId="urn:microsoft.com/office/officeart/2005/8/layout/hierarchy4"/>
    <dgm:cxn modelId="{65268A67-32D0-4B56-84B6-B0501E288E5C}" type="presParOf" srcId="{79D6F580-165A-4355-9F6F-2F26110E748A}" destId="{2D7F5482-7DBC-43BA-A7BD-EBF3A0083EEC}" srcOrd="0" destOrd="0" presId="urn:microsoft.com/office/officeart/2005/8/layout/hierarchy4"/>
    <dgm:cxn modelId="{9433FE34-4BCD-46B6-8F39-196C7FF8E49F}" type="presParOf" srcId="{79D6F580-165A-4355-9F6F-2F26110E748A}" destId="{FA48E6E1-B4A2-4267-819A-9072C3417649}" srcOrd="1" destOrd="0" presId="urn:microsoft.com/office/officeart/2005/8/layout/hierarchy4"/>
    <dgm:cxn modelId="{2964C07D-EF6F-406F-8482-5DADD246B41F}" type="presParOf" srcId="{95BA4FE6-367A-4CFF-931A-D81FA21751BD}" destId="{C1646160-1CCB-4758-A60E-86615C35F267}" srcOrd="1" destOrd="0" presId="urn:microsoft.com/office/officeart/2005/8/layout/hierarchy4"/>
    <dgm:cxn modelId="{9A6C1EB2-61EC-4013-8B9F-4A0BCE1EB7BC}" type="presParOf" srcId="{95BA4FE6-367A-4CFF-931A-D81FA21751BD}" destId="{DA95872C-4988-426F-8AD9-4F603F4ACAE7}" srcOrd="2" destOrd="0" presId="urn:microsoft.com/office/officeart/2005/8/layout/hierarchy4"/>
    <dgm:cxn modelId="{32C22010-9CC9-4639-8EA1-2DAD2611B85E}" type="presParOf" srcId="{DA95872C-4988-426F-8AD9-4F603F4ACAE7}" destId="{1C83A54A-F09E-4BD4-B033-4CDD9B400C7A}" srcOrd="0" destOrd="0" presId="urn:microsoft.com/office/officeart/2005/8/layout/hierarchy4"/>
    <dgm:cxn modelId="{8524A65E-677A-4A17-B0E1-B71A1F3CE44E}" type="presParOf" srcId="{DA95872C-4988-426F-8AD9-4F603F4ACAE7}" destId="{9D546F18-D460-40A8-97CA-07977C99E060}" srcOrd="1" destOrd="0" presId="urn:microsoft.com/office/officeart/2005/8/layout/hierarchy4"/>
    <dgm:cxn modelId="{8F134EB2-59CD-4238-ADC7-B9C503E1D797}" type="presParOf" srcId="{DA95872C-4988-426F-8AD9-4F603F4ACAE7}" destId="{F0B23E6F-EAC1-450F-BB59-CA6752261F45}" srcOrd="2" destOrd="0" presId="urn:microsoft.com/office/officeart/2005/8/layout/hierarchy4"/>
    <dgm:cxn modelId="{45C7650E-6937-46CE-8F65-D2C9F43E9E4B}" type="presParOf" srcId="{F0B23E6F-EAC1-450F-BB59-CA6752261F45}" destId="{0D211061-D0F8-483A-8988-C35AFCC3A884}" srcOrd="0" destOrd="0" presId="urn:microsoft.com/office/officeart/2005/8/layout/hierarchy4"/>
    <dgm:cxn modelId="{2D7C15C5-732D-4604-A904-2685B51EAF4D}" type="presParOf" srcId="{0D211061-D0F8-483A-8988-C35AFCC3A884}" destId="{4024F3F1-0235-4193-8A5C-7EBE83DCCB08}" srcOrd="0" destOrd="0" presId="urn:microsoft.com/office/officeart/2005/8/layout/hierarchy4"/>
    <dgm:cxn modelId="{A77814F7-E491-4B24-A75E-937E571D9E1B}" type="presParOf" srcId="{0D211061-D0F8-483A-8988-C35AFCC3A884}" destId="{965494E1-9FD7-4E4D-8C28-77EF39BD9CD9}" srcOrd="1" destOrd="0" presId="urn:microsoft.com/office/officeart/2005/8/layout/hierarchy4"/>
    <dgm:cxn modelId="{A3F2C770-6A56-4CE0-BF3A-2F6C69036E9A}" type="presParOf" srcId="{95BA4FE6-367A-4CFF-931A-D81FA21751BD}" destId="{735B3F05-B6ED-4C6D-9A21-06A85FA3D301}" srcOrd="3" destOrd="0" presId="urn:microsoft.com/office/officeart/2005/8/layout/hierarchy4"/>
    <dgm:cxn modelId="{1AE001A0-DF12-43A1-8849-7C7BEA2F7B28}" type="presParOf" srcId="{95BA4FE6-367A-4CFF-931A-D81FA21751BD}" destId="{5B1DF4DE-2CC3-4A9A-92AF-6FFFCE71D58D}" srcOrd="4" destOrd="0" presId="urn:microsoft.com/office/officeart/2005/8/layout/hierarchy4"/>
    <dgm:cxn modelId="{0E616F20-538E-450E-91EB-AEEDA0D711C8}" type="presParOf" srcId="{5B1DF4DE-2CC3-4A9A-92AF-6FFFCE71D58D}" destId="{341BD9DC-3C29-4C1F-A040-4804CD20A7FF}" srcOrd="0" destOrd="0" presId="urn:microsoft.com/office/officeart/2005/8/layout/hierarchy4"/>
    <dgm:cxn modelId="{1C0A2779-F3BB-40D7-AD88-246D7A89A072}" type="presParOf" srcId="{5B1DF4DE-2CC3-4A9A-92AF-6FFFCE71D58D}" destId="{A9B2CC8D-FA7B-4893-AA4F-A62148FF10A5}" srcOrd="1" destOrd="0" presId="urn:microsoft.com/office/officeart/2005/8/layout/hierarchy4"/>
    <dgm:cxn modelId="{2FA5F075-ECEF-48DB-ACFE-FB81262688E4}" type="presParOf" srcId="{5B1DF4DE-2CC3-4A9A-92AF-6FFFCE71D58D}" destId="{3FCC817D-168F-4617-9416-C03E7F803580}" srcOrd="2" destOrd="0" presId="urn:microsoft.com/office/officeart/2005/8/layout/hierarchy4"/>
    <dgm:cxn modelId="{D137D4F3-5D0D-4FC6-A40E-652F9FDD293A}" type="presParOf" srcId="{3FCC817D-168F-4617-9416-C03E7F803580}" destId="{D24ACDDB-4ECA-4073-8D9F-E260EF0BBBBD}" srcOrd="0" destOrd="0" presId="urn:microsoft.com/office/officeart/2005/8/layout/hierarchy4"/>
    <dgm:cxn modelId="{00D8BEBB-53B9-477E-9D0D-5C28328256E7}" type="presParOf" srcId="{D24ACDDB-4ECA-4073-8D9F-E260EF0BBBBD}" destId="{CCF4EC52-E247-40F5-AC90-6B3836169A58}" srcOrd="0" destOrd="0" presId="urn:microsoft.com/office/officeart/2005/8/layout/hierarchy4"/>
    <dgm:cxn modelId="{E9334F2A-20D8-4067-9272-C9B9BAAE08E4}" type="presParOf" srcId="{D24ACDDB-4ECA-4073-8D9F-E260EF0BBBBD}" destId="{B192CE01-56BA-4EC1-976D-9BA2249E086F}"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B1AA29-C9B2-42AE-88B2-09EDCCDCCD5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DBD5D3F-C36B-48AE-9AA6-673517B33EB6}">
      <dgm:prSet/>
      <dgm:spPr>
        <a:solidFill>
          <a:srgbClr val="4D738A"/>
        </a:solidFill>
      </dgm:spPr>
      <dgm:t>
        <a:bodyPr/>
        <a:lstStyle/>
        <a:p>
          <a:pPr rtl="0"/>
          <a:r>
            <a:rPr lang="en-GB" dirty="0"/>
            <a:t>Interdisciplinary Research Advisory Panel</a:t>
          </a:r>
        </a:p>
      </dgm:t>
    </dgm:pt>
    <dgm:pt modelId="{12BD8A84-FDB8-4B17-A3BA-432E92BB1BEB}" type="parTrans" cxnId="{12534EDA-F800-4BDD-856C-E98B98F54132}">
      <dgm:prSet/>
      <dgm:spPr/>
      <dgm:t>
        <a:bodyPr/>
        <a:lstStyle/>
        <a:p>
          <a:endParaRPr lang="en-GB"/>
        </a:p>
      </dgm:t>
    </dgm:pt>
    <dgm:pt modelId="{490C6F8C-AD09-40F6-A584-473710F33423}" type="sibTrans" cxnId="{12534EDA-F800-4BDD-856C-E98B98F54132}">
      <dgm:prSet/>
      <dgm:spPr/>
      <dgm:t>
        <a:bodyPr/>
        <a:lstStyle/>
        <a:p>
          <a:endParaRPr lang="en-GB"/>
        </a:p>
      </dgm:t>
    </dgm:pt>
    <dgm:pt modelId="{0876467F-30E9-4150-AEB6-7448E018DC4F}">
      <dgm:prSet/>
      <dgm:spPr>
        <a:solidFill>
          <a:srgbClr val="D8E2EE">
            <a:alpha val="90000"/>
          </a:srgbClr>
        </a:solidFill>
      </dgm:spPr>
      <dgm:t>
        <a:bodyPr/>
        <a:lstStyle/>
        <a:p>
          <a:pPr rtl="0"/>
          <a:r>
            <a:rPr lang="en-GB"/>
            <a:t>oversee application of agreed principles and processes</a:t>
          </a:r>
        </a:p>
      </dgm:t>
    </dgm:pt>
    <dgm:pt modelId="{0A29A505-0CDB-4F1B-B5CD-E770E239A030}" type="parTrans" cxnId="{D6AC6AB6-3C98-4A8E-9419-630ABEFC4F91}">
      <dgm:prSet/>
      <dgm:spPr/>
      <dgm:t>
        <a:bodyPr/>
        <a:lstStyle/>
        <a:p>
          <a:endParaRPr lang="en-GB"/>
        </a:p>
      </dgm:t>
    </dgm:pt>
    <dgm:pt modelId="{316E8D14-45BB-4AFC-8BF2-38FF9B734597}" type="sibTrans" cxnId="{D6AC6AB6-3C98-4A8E-9419-630ABEFC4F91}">
      <dgm:prSet/>
      <dgm:spPr/>
      <dgm:t>
        <a:bodyPr/>
        <a:lstStyle/>
        <a:p>
          <a:endParaRPr lang="en-GB"/>
        </a:p>
      </dgm:t>
    </dgm:pt>
    <dgm:pt modelId="{234555DB-3AEA-41B6-A868-FD104DB93845}">
      <dgm:prSet/>
      <dgm:spPr>
        <a:solidFill>
          <a:srgbClr val="4D738A"/>
        </a:solidFill>
      </dgm:spPr>
      <dgm:t>
        <a:bodyPr/>
        <a:lstStyle/>
        <a:p>
          <a:pPr rtl="0"/>
          <a:r>
            <a:rPr lang="en-GB" dirty="0"/>
            <a:t>Main panel interdisciplinary leads</a:t>
          </a:r>
        </a:p>
      </dgm:t>
    </dgm:pt>
    <dgm:pt modelId="{76D04736-62F6-4F3A-9762-511BAFEDD5F8}" type="parTrans" cxnId="{5BE227AB-D427-4311-9EFA-C2EA86FFEF89}">
      <dgm:prSet/>
      <dgm:spPr/>
      <dgm:t>
        <a:bodyPr/>
        <a:lstStyle/>
        <a:p>
          <a:endParaRPr lang="en-GB"/>
        </a:p>
      </dgm:t>
    </dgm:pt>
    <dgm:pt modelId="{842643B8-8462-4C96-80B0-B005D3BE5987}" type="sibTrans" cxnId="{5BE227AB-D427-4311-9EFA-C2EA86FFEF89}">
      <dgm:prSet/>
      <dgm:spPr/>
      <dgm:t>
        <a:bodyPr/>
        <a:lstStyle/>
        <a:p>
          <a:endParaRPr lang="en-GB"/>
        </a:p>
      </dgm:t>
    </dgm:pt>
    <dgm:pt modelId="{350B9216-38F3-4A7C-9E0F-0F5815E45651}">
      <dgm:prSet/>
      <dgm:spPr>
        <a:solidFill>
          <a:srgbClr val="D8E2EE">
            <a:alpha val="90000"/>
          </a:srgbClr>
        </a:solidFill>
      </dgm:spPr>
      <dgm:t>
        <a:bodyPr/>
        <a:lstStyle/>
        <a:p>
          <a:pPr rtl="0"/>
          <a:r>
            <a:rPr lang="en-GB"/>
            <a:t>facilitate cross-panel liaison</a:t>
          </a:r>
        </a:p>
      </dgm:t>
    </dgm:pt>
    <dgm:pt modelId="{98183D10-87D1-496F-BAF3-6C6D43FFEE44}" type="parTrans" cxnId="{1A5AEE0C-845F-4B82-9B31-5E541205BB24}">
      <dgm:prSet/>
      <dgm:spPr/>
      <dgm:t>
        <a:bodyPr/>
        <a:lstStyle/>
        <a:p>
          <a:endParaRPr lang="en-GB"/>
        </a:p>
      </dgm:t>
    </dgm:pt>
    <dgm:pt modelId="{667B2FF4-3004-4699-8B5B-5D1268DD1E6D}" type="sibTrans" cxnId="{1A5AEE0C-845F-4B82-9B31-5E541205BB24}">
      <dgm:prSet/>
      <dgm:spPr/>
      <dgm:t>
        <a:bodyPr/>
        <a:lstStyle/>
        <a:p>
          <a:endParaRPr lang="en-GB"/>
        </a:p>
      </dgm:t>
    </dgm:pt>
    <dgm:pt modelId="{9899476D-6639-4AA4-8532-6017205B369D}">
      <dgm:prSet/>
      <dgm:spPr>
        <a:solidFill>
          <a:srgbClr val="D8E2EE">
            <a:alpha val="90000"/>
          </a:srgbClr>
        </a:solidFill>
      </dgm:spPr>
      <dgm:t>
        <a:bodyPr/>
        <a:lstStyle/>
        <a:p>
          <a:pPr rtl="0"/>
          <a:r>
            <a:rPr lang="en-GB"/>
            <a:t>oversee calibration exercise for IDR outputs</a:t>
          </a:r>
        </a:p>
      </dgm:t>
    </dgm:pt>
    <dgm:pt modelId="{764B2057-8BEF-46F9-BF0E-25DAC2D3DA8E}" type="parTrans" cxnId="{4FF31864-521E-4C1A-AE92-2D78D24B7DE2}">
      <dgm:prSet/>
      <dgm:spPr/>
      <dgm:t>
        <a:bodyPr/>
        <a:lstStyle/>
        <a:p>
          <a:endParaRPr lang="en-GB"/>
        </a:p>
      </dgm:t>
    </dgm:pt>
    <dgm:pt modelId="{BE1AD786-3CA7-4AD2-9720-3FF8000BAA9F}" type="sibTrans" cxnId="{4FF31864-521E-4C1A-AE92-2D78D24B7DE2}">
      <dgm:prSet/>
      <dgm:spPr/>
      <dgm:t>
        <a:bodyPr/>
        <a:lstStyle/>
        <a:p>
          <a:endParaRPr lang="en-GB"/>
        </a:p>
      </dgm:t>
    </dgm:pt>
    <dgm:pt modelId="{8BF2DA3A-E896-4338-BE97-597E2C23BD5D}">
      <dgm:prSet/>
      <dgm:spPr>
        <a:solidFill>
          <a:srgbClr val="4D738A"/>
        </a:solidFill>
      </dgm:spPr>
      <dgm:t>
        <a:bodyPr/>
        <a:lstStyle/>
        <a:p>
          <a:pPr rtl="0"/>
          <a:r>
            <a:rPr lang="en-GB" dirty="0"/>
            <a:t>Sub-panel interdisciplinary advisers</a:t>
          </a:r>
        </a:p>
      </dgm:t>
    </dgm:pt>
    <dgm:pt modelId="{ABAE1A18-1BF4-4BA3-9D84-836E4E98795D}" type="parTrans" cxnId="{1C397F3E-8793-4AD4-BC8A-79170584D41F}">
      <dgm:prSet/>
      <dgm:spPr/>
      <dgm:t>
        <a:bodyPr/>
        <a:lstStyle/>
        <a:p>
          <a:endParaRPr lang="en-GB"/>
        </a:p>
      </dgm:t>
    </dgm:pt>
    <dgm:pt modelId="{66D6DC67-5C80-411A-A944-BC845D8FD711}" type="sibTrans" cxnId="{1C397F3E-8793-4AD4-BC8A-79170584D41F}">
      <dgm:prSet/>
      <dgm:spPr/>
      <dgm:t>
        <a:bodyPr/>
        <a:lstStyle/>
        <a:p>
          <a:endParaRPr lang="en-GB"/>
        </a:p>
      </dgm:t>
    </dgm:pt>
    <dgm:pt modelId="{533AC615-50EC-4565-A320-FDE4403E0CC8}">
      <dgm:prSet/>
      <dgm:spPr>
        <a:solidFill>
          <a:srgbClr val="D8E2EE">
            <a:alpha val="90000"/>
          </a:srgbClr>
        </a:solidFill>
      </dgm:spPr>
      <dgm:t>
        <a:bodyPr/>
        <a:lstStyle/>
        <a:p>
          <a:pPr rtl="0"/>
          <a:r>
            <a:rPr lang="en-GB"/>
            <a:t>Offer guidance to sub-panels on assessment of IDR outputs</a:t>
          </a:r>
        </a:p>
      </dgm:t>
    </dgm:pt>
    <dgm:pt modelId="{948149D2-F2BC-4690-AFD5-0C5A90299BC7}" type="parTrans" cxnId="{270A5442-8127-4942-8000-5B48CDAA879F}">
      <dgm:prSet/>
      <dgm:spPr/>
      <dgm:t>
        <a:bodyPr/>
        <a:lstStyle/>
        <a:p>
          <a:endParaRPr lang="en-GB"/>
        </a:p>
      </dgm:t>
    </dgm:pt>
    <dgm:pt modelId="{86B1B9EF-27A3-44DA-8D65-2607AB024550}" type="sibTrans" cxnId="{270A5442-8127-4942-8000-5B48CDAA879F}">
      <dgm:prSet/>
      <dgm:spPr/>
      <dgm:t>
        <a:bodyPr/>
        <a:lstStyle/>
        <a:p>
          <a:endParaRPr lang="en-GB"/>
        </a:p>
      </dgm:t>
    </dgm:pt>
    <dgm:pt modelId="{70D3F477-C5BC-4572-919C-A45CA2B1205D}">
      <dgm:prSet/>
      <dgm:spPr>
        <a:solidFill>
          <a:srgbClr val="D8E2EE">
            <a:alpha val="90000"/>
          </a:srgbClr>
        </a:solidFill>
      </dgm:spPr>
      <dgm:t>
        <a:bodyPr/>
        <a:lstStyle/>
        <a:p>
          <a:pPr rtl="0"/>
          <a:r>
            <a:rPr lang="en-GB" dirty="0"/>
            <a:t>Liaise with advisers on other panels</a:t>
          </a:r>
        </a:p>
      </dgm:t>
    </dgm:pt>
    <dgm:pt modelId="{83345EF0-6B78-4370-925C-F26A00DE5649}" type="parTrans" cxnId="{9FD2DF12-88D7-4206-8EA4-0F34330E35BB}">
      <dgm:prSet/>
      <dgm:spPr/>
      <dgm:t>
        <a:bodyPr/>
        <a:lstStyle/>
        <a:p>
          <a:endParaRPr lang="en-GB"/>
        </a:p>
      </dgm:t>
    </dgm:pt>
    <dgm:pt modelId="{A1F6D992-F460-4487-B55E-21348FF44F1B}" type="sibTrans" cxnId="{9FD2DF12-88D7-4206-8EA4-0F34330E35BB}">
      <dgm:prSet/>
      <dgm:spPr/>
      <dgm:t>
        <a:bodyPr/>
        <a:lstStyle/>
        <a:p>
          <a:endParaRPr lang="en-GB"/>
        </a:p>
      </dgm:t>
    </dgm:pt>
    <dgm:pt modelId="{F8A2D966-27F3-4312-AEC7-37EF7D16C5B5}" type="pres">
      <dgm:prSet presAssocID="{2AB1AA29-C9B2-42AE-88B2-09EDCCDCCD55}" presName="Name0" presStyleCnt="0">
        <dgm:presLayoutVars>
          <dgm:dir/>
          <dgm:animLvl val="lvl"/>
          <dgm:resizeHandles val="exact"/>
        </dgm:presLayoutVars>
      </dgm:prSet>
      <dgm:spPr/>
      <dgm:t>
        <a:bodyPr/>
        <a:lstStyle/>
        <a:p>
          <a:endParaRPr lang="en-US"/>
        </a:p>
      </dgm:t>
    </dgm:pt>
    <dgm:pt modelId="{E10BBEBD-95E3-483C-B394-4049F0DC421E}" type="pres">
      <dgm:prSet presAssocID="{ADBD5D3F-C36B-48AE-9AA6-673517B33EB6}" presName="linNode" presStyleCnt="0"/>
      <dgm:spPr/>
    </dgm:pt>
    <dgm:pt modelId="{C1183A7B-BA8A-4DC8-969E-D685A5C6DBF9}" type="pres">
      <dgm:prSet presAssocID="{ADBD5D3F-C36B-48AE-9AA6-673517B33EB6}" presName="parentText" presStyleLbl="node1" presStyleIdx="0" presStyleCnt="3">
        <dgm:presLayoutVars>
          <dgm:chMax val="1"/>
          <dgm:bulletEnabled val="1"/>
        </dgm:presLayoutVars>
      </dgm:prSet>
      <dgm:spPr/>
      <dgm:t>
        <a:bodyPr/>
        <a:lstStyle/>
        <a:p>
          <a:endParaRPr lang="en-US"/>
        </a:p>
      </dgm:t>
    </dgm:pt>
    <dgm:pt modelId="{61EB1C7E-6DDE-4380-BF4F-68583889D85A}" type="pres">
      <dgm:prSet presAssocID="{ADBD5D3F-C36B-48AE-9AA6-673517B33EB6}" presName="descendantText" presStyleLbl="alignAccFollowNode1" presStyleIdx="0" presStyleCnt="3">
        <dgm:presLayoutVars>
          <dgm:bulletEnabled val="1"/>
        </dgm:presLayoutVars>
      </dgm:prSet>
      <dgm:spPr/>
      <dgm:t>
        <a:bodyPr/>
        <a:lstStyle/>
        <a:p>
          <a:endParaRPr lang="en-US"/>
        </a:p>
      </dgm:t>
    </dgm:pt>
    <dgm:pt modelId="{83730959-EE03-4C63-B22E-BDCEBAE798DB}" type="pres">
      <dgm:prSet presAssocID="{490C6F8C-AD09-40F6-A584-473710F33423}" presName="sp" presStyleCnt="0"/>
      <dgm:spPr/>
    </dgm:pt>
    <dgm:pt modelId="{59917F6C-9721-45BB-BE63-70092E10D659}" type="pres">
      <dgm:prSet presAssocID="{234555DB-3AEA-41B6-A868-FD104DB93845}" presName="linNode" presStyleCnt="0"/>
      <dgm:spPr/>
    </dgm:pt>
    <dgm:pt modelId="{8CD1A7A7-4739-4F10-B7DE-49562CBABED0}" type="pres">
      <dgm:prSet presAssocID="{234555DB-3AEA-41B6-A868-FD104DB93845}" presName="parentText" presStyleLbl="node1" presStyleIdx="1" presStyleCnt="3">
        <dgm:presLayoutVars>
          <dgm:chMax val="1"/>
          <dgm:bulletEnabled val="1"/>
        </dgm:presLayoutVars>
      </dgm:prSet>
      <dgm:spPr/>
      <dgm:t>
        <a:bodyPr/>
        <a:lstStyle/>
        <a:p>
          <a:endParaRPr lang="en-US"/>
        </a:p>
      </dgm:t>
    </dgm:pt>
    <dgm:pt modelId="{E9FE9BD3-CA57-48ED-B3C4-24DC27FA6EE6}" type="pres">
      <dgm:prSet presAssocID="{234555DB-3AEA-41B6-A868-FD104DB93845}" presName="descendantText" presStyleLbl="alignAccFollowNode1" presStyleIdx="1" presStyleCnt="3">
        <dgm:presLayoutVars>
          <dgm:bulletEnabled val="1"/>
        </dgm:presLayoutVars>
      </dgm:prSet>
      <dgm:spPr/>
      <dgm:t>
        <a:bodyPr/>
        <a:lstStyle/>
        <a:p>
          <a:endParaRPr lang="en-US"/>
        </a:p>
      </dgm:t>
    </dgm:pt>
    <dgm:pt modelId="{BC9D1523-8ACC-4DE6-993D-CF3308A2CBB5}" type="pres">
      <dgm:prSet presAssocID="{842643B8-8462-4C96-80B0-B005D3BE5987}" presName="sp" presStyleCnt="0"/>
      <dgm:spPr/>
    </dgm:pt>
    <dgm:pt modelId="{AA81302C-07E4-421A-B133-DDE5288950EF}" type="pres">
      <dgm:prSet presAssocID="{8BF2DA3A-E896-4338-BE97-597E2C23BD5D}" presName="linNode" presStyleCnt="0"/>
      <dgm:spPr/>
    </dgm:pt>
    <dgm:pt modelId="{3D4F74C8-CA96-4644-8B4F-6AB0FC02D1EA}" type="pres">
      <dgm:prSet presAssocID="{8BF2DA3A-E896-4338-BE97-597E2C23BD5D}" presName="parentText" presStyleLbl="node1" presStyleIdx="2" presStyleCnt="3">
        <dgm:presLayoutVars>
          <dgm:chMax val="1"/>
          <dgm:bulletEnabled val="1"/>
        </dgm:presLayoutVars>
      </dgm:prSet>
      <dgm:spPr/>
      <dgm:t>
        <a:bodyPr/>
        <a:lstStyle/>
        <a:p>
          <a:endParaRPr lang="en-US"/>
        </a:p>
      </dgm:t>
    </dgm:pt>
    <dgm:pt modelId="{ADEA3D7E-53A3-48BE-A425-9C30160C373C}" type="pres">
      <dgm:prSet presAssocID="{8BF2DA3A-E896-4338-BE97-597E2C23BD5D}" presName="descendantText" presStyleLbl="alignAccFollowNode1" presStyleIdx="2" presStyleCnt="3">
        <dgm:presLayoutVars>
          <dgm:bulletEnabled val="1"/>
        </dgm:presLayoutVars>
      </dgm:prSet>
      <dgm:spPr/>
      <dgm:t>
        <a:bodyPr/>
        <a:lstStyle/>
        <a:p>
          <a:endParaRPr lang="en-US"/>
        </a:p>
      </dgm:t>
    </dgm:pt>
  </dgm:ptLst>
  <dgm:cxnLst>
    <dgm:cxn modelId="{3F01C099-BB04-4018-A030-522FD4884EB4}" type="presOf" srcId="{9899476D-6639-4AA4-8532-6017205B369D}" destId="{E9FE9BD3-CA57-48ED-B3C4-24DC27FA6EE6}" srcOrd="0" destOrd="1" presId="urn:microsoft.com/office/officeart/2005/8/layout/vList5"/>
    <dgm:cxn modelId="{9FD2DF12-88D7-4206-8EA4-0F34330E35BB}" srcId="{8BF2DA3A-E896-4338-BE97-597E2C23BD5D}" destId="{70D3F477-C5BC-4572-919C-A45CA2B1205D}" srcOrd="1" destOrd="0" parTransId="{83345EF0-6B78-4370-925C-F26A00DE5649}" sibTransId="{A1F6D992-F460-4487-B55E-21348FF44F1B}"/>
    <dgm:cxn modelId="{4FF31864-521E-4C1A-AE92-2D78D24B7DE2}" srcId="{234555DB-3AEA-41B6-A868-FD104DB93845}" destId="{9899476D-6639-4AA4-8532-6017205B369D}" srcOrd="1" destOrd="0" parTransId="{764B2057-8BEF-46F9-BF0E-25DAC2D3DA8E}" sibTransId="{BE1AD786-3CA7-4AD2-9720-3FF8000BAA9F}"/>
    <dgm:cxn modelId="{FA74758E-505C-4CE4-A3F3-A9EC6847C639}" type="presOf" srcId="{70D3F477-C5BC-4572-919C-A45CA2B1205D}" destId="{ADEA3D7E-53A3-48BE-A425-9C30160C373C}" srcOrd="0" destOrd="1" presId="urn:microsoft.com/office/officeart/2005/8/layout/vList5"/>
    <dgm:cxn modelId="{D610F3F8-4374-4117-9C6B-B3292B6A2E91}" type="presOf" srcId="{533AC615-50EC-4565-A320-FDE4403E0CC8}" destId="{ADEA3D7E-53A3-48BE-A425-9C30160C373C}" srcOrd="0" destOrd="0" presId="urn:microsoft.com/office/officeart/2005/8/layout/vList5"/>
    <dgm:cxn modelId="{69088B94-8CC5-40F8-9ABE-BE1B32F98C67}" type="presOf" srcId="{0876467F-30E9-4150-AEB6-7448E018DC4F}" destId="{61EB1C7E-6DDE-4380-BF4F-68583889D85A}" srcOrd="0" destOrd="0" presId="urn:microsoft.com/office/officeart/2005/8/layout/vList5"/>
    <dgm:cxn modelId="{5BE227AB-D427-4311-9EFA-C2EA86FFEF89}" srcId="{2AB1AA29-C9B2-42AE-88B2-09EDCCDCCD55}" destId="{234555DB-3AEA-41B6-A868-FD104DB93845}" srcOrd="1" destOrd="0" parTransId="{76D04736-62F6-4F3A-9762-511BAFEDD5F8}" sibTransId="{842643B8-8462-4C96-80B0-B005D3BE5987}"/>
    <dgm:cxn modelId="{00CB7880-F6D6-4A81-9B0C-18C56D204B4D}" type="presOf" srcId="{234555DB-3AEA-41B6-A868-FD104DB93845}" destId="{8CD1A7A7-4739-4F10-B7DE-49562CBABED0}" srcOrd="0" destOrd="0" presId="urn:microsoft.com/office/officeart/2005/8/layout/vList5"/>
    <dgm:cxn modelId="{270A5442-8127-4942-8000-5B48CDAA879F}" srcId="{8BF2DA3A-E896-4338-BE97-597E2C23BD5D}" destId="{533AC615-50EC-4565-A320-FDE4403E0CC8}" srcOrd="0" destOrd="0" parTransId="{948149D2-F2BC-4690-AFD5-0C5A90299BC7}" sibTransId="{86B1B9EF-27A3-44DA-8D65-2607AB024550}"/>
    <dgm:cxn modelId="{D6AC6AB6-3C98-4A8E-9419-630ABEFC4F91}" srcId="{ADBD5D3F-C36B-48AE-9AA6-673517B33EB6}" destId="{0876467F-30E9-4150-AEB6-7448E018DC4F}" srcOrd="0" destOrd="0" parTransId="{0A29A505-0CDB-4F1B-B5CD-E770E239A030}" sibTransId="{316E8D14-45BB-4AFC-8BF2-38FF9B734597}"/>
    <dgm:cxn modelId="{1C397F3E-8793-4AD4-BC8A-79170584D41F}" srcId="{2AB1AA29-C9B2-42AE-88B2-09EDCCDCCD55}" destId="{8BF2DA3A-E896-4338-BE97-597E2C23BD5D}" srcOrd="2" destOrd="0" parTransId="{ABAE1A18-1BF4-4BA3-9D84-836E4E98795D}" sibTransId="{66D6DC67-5C80-411A-A944-BC845D8FD711}"/>
    <dgm:cxn modelId="{F96E24BF-320D-4CDA-9F03-3449B84F60C2}" type="presOf" srcId="{8BF2DA3A-E896-4338-BE97-597E2C23BD5D}" destId="{3D4F74C8-CA96-4644-8B4F-6AB0FC02D1EA}" srcOrd="0" destOrd="0" presId="urn:microsoft.com/office/officeart/2005/8/layout/vList5"/>
    <dgm:cxn modelId="{9A95CA7D-52FD-4119-B412-C8E8A13B5F2F}" type="presOf" srcId="{350B9216-38F3-4A7C-9E0F-0F5815E45651}" destId="{E9FE9BD3-CA57-48ED-B3C4-24DC27FA6EE6}" srcOrd="0" destOrd="0" presId="urn:microsoft.com/office/officeart/2005/8/layout/vList5"/>
    <dgm:cxn modelId="{573A8299-611A-48D8-9AB4-13F7A09BCC6F}" type="presOf" srcId="{ADBD5D3F-C36B-48AE-9AA6-673517B33EB6}" destId="{C1183A7B-BA8A-4DC8-969E-D685A5C6DBF9}" srcOrd="0" destOrd="0" presId="urn:microsoft.com/office/officeart/2005/8/layout/vList5"/>
    <dgm:cxn modelId="{1A5AEE0C-845F-4B82-9B31-5E541205BB24}" srcId="{234555DB-3AEA-41B6-A868-FD104DB93845}" destId="{350B9216-38F3-4A7C-9E0F-0F5815E45651}" srcOrd="0" destOrd="0" parTransId="{98183D10-87D1-496F-BAF3-6C6D43FFEE44}" sibTransId="{667B2FF4-3004-4699-8B5B-5D1268DD1E6D}"/>
    <dgm:cxn modelId="{12534EDA-F800-4BDD-856C-E98B98F54132}" srcId="{2AB1AA29-C9B2-42AE-88B2-09EDCCDCCD55}" destId="{ADBD5D3F-C36B-48AE-9AA6-673517B33EB6}" srcOrd="0" destOrd="0" parTransId="{12BD8A84-FDB8-4B17-A3BA-432E92BB1BEB}" sibTransId="{490C6F8C-AD09-40F6-A584-473710F33423}"/>
    <dgm:cxn modelId="{FF5C7387-E28D-4BA7-A46E-4E223BC63C24}" type="presOf" srcId="{2AB1AA29-C9B2-42AE-88B2-09EDCCDCCD55}" destId="{F8A2D966-27F3-4312-AEC7-37EF7D16C5B5}" srcOrd="0" destOrd="0" presId="urn:microsoft.com/office/officeart/2005/8/layout/vList5"/>
    <dgm:cxn modelId="{7E6C13AB-18CF-497D-A407-EF1D1385BA02}" type="presParOf" srcId="{F8A2D966-27F3-4312-AEC7-37EF7D16C5B5}" destId="{E10BBEBD-95E3-483C-B394-4049F0DC421E}" srcOrd="0" destOrd="0" presId="urn:microsoft.com/office/officeart/2005/8/layout/vList5"/>
    <dgm:cxn modelId="{8C1C18E0-6811-4B15-825A-054CF9C8056B}" type="presParOf" srcId="{E10BBEBD-95E3-483C-B394-4049F0DC421E}" destId="{C1183A7B-BA8A-4DC8-969E-D685A5C6DBF9}" srcOrd="0" destOrd="0" presId="urn:microsoft.com/office/officeart/2005/8/layout/vList5"/>
    <dgm:cxn modelId="{F9F8AA09-2C40-4A8F-B5E5-47BCDC583569}" type="presParOf" srcId="{E10BBEBD-95E3-483C-B394-4049F0DC421E}" destId="{61EB1C7E-6DDE-4380-BF4F-68583889D85A}" srcOrd="1" destOrd="0" presId="urn:microsoft.com/office/officeart/2005/8/layout/vList5"/>
    <dgm:cxn modelId="{6BDDE7FF-5937-4FF9-9848-CACDE0FEBE58}" type="presParOf" srcId="{F8A2D966-27F3-4312-AEC7-37EF7D16C5B5}" destId="{83730959-EE03-4C63-B22E-BDCEBAE798DB}" srcOrd="1" destOrd="0" presId="urn:microsoft.com/office/officeart/2005/8/layout/vList5"/>
    <dgm:cxn modelId="{D808C260-98FC-42D0-830B-C7D12B536B8A}" type="presParOf" srcId="{F8A2D966-27F3-4312-AEC7-37EF7D16C5B5}" destId="{59917F6C-9721-45BB-BE63-70092E10D659}" srcOrd="2" destOrd="0" presId="urn:microsoft.com/office/officeart/2005/8/layout/vList5"/>
    <dgm:cxn modelId="{598B3681-889F-4267-8CB0-D82CBFC98DF9}" type="presParOf" srcId="{59917F6C-9721-45BB-BE63-70092E10D659}" destId="{8CD1A7A7-4739-4F10-B7DE-49562CBABED0}" srcOrd="0" destOrd="0" presId="urn:microsoft.com/office/officeart/2005/8/layout/vList5"/>
    <dgm:cxn modelId="{CEFB2E30-634B-47DF-971A-24667A33A825}" type="presParOf" srcId="{59917F6C-9721-45BB-BE63-70092E10D659}" destId="{E9FE9BD3-CA57-48ED-B3C4-24DC27FA6EE6}" srcOrd="1" destOrd="0" presId="urn:microsoft.com/office/officeart/2005/8/layout/vList5"/>
    <dgm:cxn modelId="{88EE475D-42F9-48A5-A53F-F1B904651B05}" type="presParOf" srcId="{F8A2D966-27F3-4312-AEC7-37EF7D16C5B5}" destId="{BC9D1523-8ACC-4DE6-993D-CF3308A2CBB5}" srcOrd="3" destOrd="0" presId="urn:microsoft.com/office/officeart/2005/8/layout/vList5"/>
    <dgm:cxn modelId="{F75DF6DE-89D4-4599-98BE-9CAB96C9942D}" type="presParOf" srcId="{F8A2D966-27F3-4312-AEC7-37EF7D16C5B5}" destId="{AA81302C-07E4-421A-B133-DDE5288950EF}" srcOrd="4" destOrd="0" presId="urn:microsoft.com/office/officeart/2005/8/layout/vList5"/>
    <dgm:cxn modelId="{7C47802B-7CA7-4A4A-8961-871900F8D38B}" type="presParOf" srcId="{AA81302C-07E4-421A-B133-DDE5288950EF}" destId="{3D4F74C8-CA96-4644-8B4F-6AB0FC02D1EA}" srcOrd="0" destOrd="0" presId="urn:microsoft.com/office/officeart/2005/8/layout/vList5"/>
    <dgm:cxn modelId="{35C63E3D-E09C-40A6-B68D-65512342ACB2}" type="presParOf" srcId="{AA81302C-07E4-421A-B133-DDE5288950EF}" destId="{ADEA3D7E-53A3-48BE-A425-9C30160C373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1C17FF-55A4-4A89-A8A8-EBD9387A72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5A981179-2619-4FCF-87B3-30DC236250F2}">
      <dgm:prSet phldrT="[Text]"/>
      <dgm:spPr>
        <a:solidFill>
          <a:srgbClr val="4D738A"/>
        </a:solidFill>
      </dgm:spPr>
      <dgm:t>
        <a:bodyPr/>
        <a:lstStyle/>
        <a:p>
          <a:pPr algn="l"/>
          <a:r>
            <a:rPr lang="en-GB" b="1" dirty="0">
              <a:solidFill>
                <a:schemeClr val="bg1"/>
              </a:solidFill>
              <a:latin typeface="+mj-lt"/>
            </a:rPr>
            <a:t>Main panel responsibilities</a:t>
          </a:r>
        </a:p>
      </dgm:t>
    </dgm:pt>
    <dgm:pt modelId="{B6986371-B858-417D-96D4-ED2D4FB79743}" type="parTrans" cxnId="{350CA965-B029-43B9-ACCF-8C6A0B22B881}">
      <dgm:prSet/>
      <dgm:spPr/>
      <dgm:t>
        <a:bodyPr/>
        <a:lstStyle/>
        <a:p>
          <a:pPr algn="l"/>
          <a:endParaRPr lang="en-GB"/>
        </a:p>
      </dgm:t>
    </dgm:pt>
    <dgm:pt modelId="{9DF87E4A-15FF-4467-9C06-57FF1B28E6F4}" type="sibTrans" cxnId="{350CA965-B029-43B9-ACCF-8C6A0B22B881}">
      <dgm:prSet/>
      <dgm:spPr/>
      <dgm:t>
        <a:bodyPr/>
        <a:lstStyle/>
        <a:p>
          <a:pPr algn="l"/>
          <a:endParaRPr lang="en-GB"/>
        </a:p>
      </dgm:t>
    </dgm:pt>
    <dgm:pt modelId="{B1C98317-56A9-4EE5-8E6F-317C24FD7677}">
      <dgm:prSet phldrT="[Text]"/>
      <dgm:spPr>
        <a:solidFill>
          <a:srgbClr val="D8E2EE"/>
        </a:solidFill>
      </dgm:spPr>
      <dgm:t>
        <a:bodyPr/>
        <a:lstStyle/>
        <a:p>
          <a:pPr marL="144000" indent="-144000" algn="l">
            <a:lnSpc>
              <a:spcPct val="100000"/>
            </a:lnSpc>
            <a:spcBef>
              <a:spcPts val="600"/>
            </a:spcBef>
            <a:spcAft>
              <a:spcPts val="1200"/>
            </a:spcAft>
          </a:pPr>
          <a:r>
            <a:rPr lang="en-GB" dirty="0">
              <a:solidFill>
                <a:schemeClr val="tx2"/>
              </a:solidFill>
              <a:latin typeface="+mj-lt"/>
            </a:rPr>
            <a:t>Developing the panel criteria and working methods</a:t>
          </a:r>
        </a:p>
      </dgm:t>
    </dgm:pt>
    <dgm:pt modelId="{748BAB3C-35D4-4950-9F36-4680F4262308}" type="parTrans" cxnId="{1A1C5F6C-9ABD-4DFD-AA47-A5016E8CB586}">
      <dgm:prSet/>
      <dgm:spPr/>
      <dgm:t>
        <a:bodyPr/>
        <a:lstStyle/>
        <a:p>
          <a:pPr algn="l"/>
          <a:endParaRPr lang="en-GB"/>
        </a:p>
      </dgm:t>
    </dgm:pt>
    <dgm:pt modelId="{BAE2BFA4-F8B3-4685-BA26-DFF1B7EA22D5}" type="sibTrans" cxnId="{1A1C5F6C-9ABD-4DFD-AA47-A5016E8CB586}">
      <dgm:prSet/>
      <dgm:spPr/>
      <dgm:t>
        <a:bodyPr/>
        <a:lstStyle/>
        <a:p>
          <a:pPr algn="l"/>
          <a:endParaRPr lang="en-GB"/>
        </a:p>
      </dgm:t>
    </dgm:pt>
    <dgm:pt modelId="{D0BD03B1-E1B4-498B-B2D7-531C8A066245}">
      <dgm:prSet phldrT="[Text]"/>
      <dgm:spPr>
        <a:solidFill>
          <a:srgbClr val="4D738A"/>
        </a:solidFill>
      </dgm:spPr>
      <dgm:t>
        <a:bodyPr/>
        <a:lstStyle/>
        <a:p>
          <a:pPr marL="144000" indent="-144000" algn="l">
            <a:lnSpc>
              <a:spcPct val="100000"/>
            </a:lnSpc>
            <a:spcBef>
              <a:spcPts val="600"/>
            </a:spcBef>
            <a:spcAft>
              <a:spcPts val="1200"/>
            </a:spcAft>
          </a:pPr>
          <a:r>
            <a:rPr lang="en-GB" b="1" dirty="0">
              <a:solidFill>
                <a:schemeClr val="bg1"/>
              </a:solidFill>
              <a:latin typeface="+mj-lt"/>
            </a:rPr>
            <a:t>Sub-panel responsibilities</a:t>
          </a:r>
        </a:p>
      </dgm:t>
    </dgm:pt>
    <dgm:pt modelId="{1860099A-D7E1-4EEB-9DE5-D21A4697FA69}" type="parTrans" cxnId="{24C7455A-29B7-4819-B9A5-D8F07274A16C}">
      <dgm:prSet/>
      <dgm:spPr/>
      <dgm:t>
        <a:bodyPr/>
        <a:lstStyle/>
        <a:p>
          <a:pPr algn="l"/>
          <a:endParaRPr lang="en-GB"/>
        </a:p>
      </dgm:t>
    </dgm:pt>
    <dgm:pt modelId="{570DE46E-497B-4542-AC2F-40F6D21D9935}" type="sibTrans" cxnId="{24C7455A-29B7-4819-B9A5-D8F07274A16C}">
      <dgm:prSet/>
      <dgm:spPr/>
      <dgm:t>
        <a:bodyPr/>
        <a:lstStyle/>
        <a:p>
          <a:pPr algn="l"/>
          <a:endParaRPr lang="en-GB"/>
        </a:p>
      </dgm:t>
    </dgm:pt>
    <dgm:pt modelId="{6F661D63-A329-4CCA-A15B-BBB984F5285C}">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latin typeface="+mj-lt"/>
            </a:rPr>
            <a:t>Contributing to the main panel criteria and working methods</a:t>
          </a:r>
        </a:p>
      </dgm:t>
    </dgm:pt>
    <dgm:pt modelId="{A748F642-338A-4753-8594-D171C3C1C3DD}" type="parTrans" cxnId="{3F96DA72-9C39-4F2C-8927-92D2D3E558A5}">
      <dgm:prSet/>
      <dgm:spPr/>
      <dgm:t>
        <a:bodyPr/>
        <a:lstStyle/>
        <a:p>
          <a:endParaRPr lang="en-GB"/>
        </a:p>
      </dgm:t>
    </dgm:pt>
    <dgm:pt modelId="{AB0A36B9-88B2-41A2-B457-E8A8A9584A12}" type="sibTrans" cxnId="{3F96DA72-9C39-4F2C-8927-92D2D3E558A5}">
      <dgm:prSet/>
      <dgm:spPr/>
      <dgm:t>
        <a:bodyPr/>
        <a:lstStyle/>
        <a:p>
          <a:endParaRPr lang="en-GB"/>
        </a:p>
      </dgm:t>
    </dgm:pt>
    <dgm:pt modelId="{9E471BBF-66DB-45CC-A906-8BB5917CAAC8}">
      <dgm:prSet phldrT="[Text]"/>
      <dgm:spPr>
        <a:solidFill>
          <a:srgbClr val="D8E2EE"/>
        </a:solidFill>
      </dgm:spPr>
      <dgm:t>
        <a:bodyPr/>
        <a:lstStyle/>
        <a:p>
          <a:pPr marL="144000" indent="-144000" algn="l">
            <a:lnSpc>
              <a:spcPct val="100000"/>
            </a:lnSpc>
            <a:spcBef>
              <a:spcPts val="600"/>
            </a:spcBef>
            <a:spcAft>
              <a:spcPts val="1200"/>
            </a:spcAft>
          </a:pPr>
          <a:r>
            <a:rPr lang="en-GB" dirty="0">
              <a:solidFill>
                <a:schemeClr val="tx2"/>
              </a:solidFill>
              <a:latin typeface="+mj-lt"/>
            </a:rPr>
            <a:t>Ensuring adherence to the criteria/procedures and consistent application of the overall assessment standards</a:t>
          </a:r>
        </a:p>
      </dgm:t>
    </dgm:pt>
    <dgm:pt modelId="{34FAACC9-EB63-4F49-8BA8-56A6F5D5FAEC}" type="parTrans" cxnId="{EA9B4357-8225-42AB-BA68-C0AB8A848547}">
      <dgm:prSet/>
      <dgm:spPr/>
      <dgm:t>
        <a:bodyPr/>
        <a:lstStyle/>
        <a:p>
          <a:endParaRPr lang="en-GB"/>
        </a:p>
      </dgm:t>
    </dgm:pt>
    <dgm:pt modelId="{31D1C123-6476-4B61-BD8C-1910B352A671}" type="sibTrans" cxnId="{EA9B4357-8225-42AB-BA68-C0AB8A848547}">
      <dgm:prSet/>
      <dgm:spPr/>
      <dgm:t>
        <a:bodyPr/>
        <a:lstStyle/>
        <a:p>
          <a:endParaRPr lang="en-GB"/>
        </a:p>
      </dgm:t>
    </dgm:pt>
    <dgm:pt modelId="{A95ACEBB-85AE-46A4-8A8B-610E505F43AF}">
      <dgm:prSet phldrT="[Text]"/>
      <dgm:spPr>
        <a:solidFill>
          <a:srgbClr val="D8E2EE"/>
        </a:solidFill>
      </dgm:spPr>
      <dgm:t>
        <a:bodyPr/>
        <a:lstStyle/>
        <a:p>
          <a:pPr marL="144000" indent="-144000" algn="l">
            <a:lnSpc>
              <a:spcPct val="100000"/>
            </a:lnSpc>
            <a:spcBef>
              <a:spcPts val="600"/>
            </a:spcBef>
            <a:spcAft>
              <a:spcPts val="1200"/>
            </a:spcAft>
          </a:pPr>
          <a:r>
            <a:rPr lang="en-GB" dirty="0">
              <a:solidFill>
                <a:schemeClr val="tx2"/>
              </a:solidFill>
              <a:latin typeface="+mj-lt"/>
            </a:rPr>
            <a:t>Signing off the outcomes</a:t>
          </a:r>
        </a:p>
      </dgm:t>
    </dgm:pt>
    <dgm:pt modelId="{48E9DEAD-62D3-41BE-BBFE-243DAA996022}" type="parTrans" cxnId="{60555BA0-82A0-4C36-A1E6-B651A0852F22}">
      <dgm:prSet/>
      <dgm:spPr/>
      <dgm:t>
        <a:bodyPr/>
        <a:lstStyle/>
        <a:p>
          <a:endParaRPr lang="en-GB"/>
        </a:p>
      </dgm:t>
    </dgm:pt>
    <dgm:pt modelId="{930E5712-9B12-437D-84A8-4FEFE76C34C1}" type="sibTrans" cxnId="{60555BA0-82A0-4C36-A1E6-B651A0852F22}">
      <dgm:prSet/>
      <dgm:spPr/>
      <dgm:t>
        <a:bodyPr/>
        <a:lstStyle/>
        <a:p>
          <a:endParaRPr lang="en-GB"/>
        </a:p>
      </dgm:t>
    </dgm:pt>
    <dgm:pt modelId="{ED8A5761-70F5-4AF4-9D0B-DAF7950DF684}">
      <dgm:prSet phldrT="[Text]"/>
      <dgm:spPr>
        <a:solidFill>
          <a:srgbClr val="D4DFEC">
            <a:alpha val="90000"/>
          </a:srgbClr>
        </a:solidFill>
      </dgm:spPr>
      <dgm:t>
        <a:bodyPr/>
        <a:lstStyle/>
        <a:p>
          <a:pPr marL="144000" indent="-144000" algn="l">
            <a:lnSpc>
              <a:spcPct val="100000"/>
            </a:lnSpc>
            <a:spcBef>
              <a:spcPts val="600"/>
            </a:spcBef>
            <a:spcAft>
              <a:spcPts val="1200"/>
            </a:spcAft>
          </a:pPr>
          <a:r>
            <a:rPr lang="en-GB" dirty="0">
              <a:solidFill>
                <a:schemeClr val="tx2"/>
              </a:solidFill>
              <a:latin typeface="+mj-lt"/>
            </a:rPr>
            <a:t>Assessing submissions and recommending the outcomes</a:t>
          </a:r>
        </a:p>
        <a:p>
          <a:pPr marL="144000" indent="-144000" algn="l">
            <a:lnSpc>
              <a:spcPct val="100000"/>
            </a:lnSpc>
            <a:spcBef>
              <a:spcPts val="600"/>
            </a:spcBef>
            <a:spcAft>
              <a:spcPts val="1200"/>
            </a:spcAft>
          </a:pPr>
          <a:endParaRPr lang="en-GB" dirty="0">
            <a:solidFill>
              <a:schemeClr val="tx2"/>
            </a:solidFill>
          </a:endParaRPr>
        </a:p>
      </dgm:t>
    </dgm:pt>
    <dgm:pt modelId="{267B0986-2469-4333-B992-00DFE7076620}" type="parTrans" cxnId="{458112B1-501C-47D9-B512-5F11A91BA696}">
      <dgm:prSet/>
      <dgm:spPr/>
      <dgm:t>
        <a:bodyPr/>
        <a:lstStyle/>
        <a:p>
          <a:endParaRPr lang="en-GB"/>
        </a:p>
      </dgm:t>
    </dgm:pt>
    <dgm:pt modelId="{332E8A2E-B543-48B6-A47B-59828E00626E}" type="sibTrans" cxnId="{458112B1-501C-47D9-B512-5F11A91BA696}">
      <dgm:prSet/>
      <dgm:spPr/>
      <dgm:t>
        <a:bodyPr/>
        <a:lstStyle/>
        <a:p>
          <a:endParaRPr lang="en-GB"/>
        </a:p>
      </dgm:t>
    </dgm:pt>
    <dgm:pt modelId="{D1C7E2BE-FFBF-41FF-8799-4717B624E7D0}" type="pres">
      <dgm:prSet presAssocID="{9E1C17FF-55A4-4A89-A8A8-EBD9387A726A}" presName="Name0" presStyleCnt="0">
        <dgm:presLayoutVars>
          <dgm:dir/>
          <dgm:animLvl val="lvl"/>
          <dgm:resizeHandles val="exact"/>
        </dgm:presLayoutVars>
      </dgm:prSet>
      <dgm:spPr/>
      <dgm:t>
        <a:bodyPr/>
        <a:lstStyle/>
        <a:p>
          <a:endParaRPr lang="en-US"/>
        </a:p>
      </dgm:t>
    </dgm:pt>
    <dgm:pt modelId="{2ACF8B85-EF07-4B02-9EAE-0B9A6E3FC0C1}" type="pres">
      <dgm:prSet presAssocID="{5A981179-2619-4FCF-87B3-30DC236250F2}" presName="composite" presStyleCnt="0"/>
      <dgm:spPr/>
    </dgm:pt>
    <dgm:pt modelId="{90D67F4F-A2D9-4131-8BB9-08E537DD785D}" type="pres">
      <dgm:prSet presAssocID="{5A981179-2619-4FCF-87B3-30DC236250F2}" presName="parTx" presStyleLbl="alignNode1" presStyleIdx="0" presStyleCnt="2" custLinFactY="-30332" custLinFactNeighborX="-386" custLinFactNeighborY="-100000">
        <dgm:presLayoutVars>
          <dgm:chMax val="0"/>
          <dgm:chPref val="0"/>
          <dgm:bulletEnabled val="1"/>
        </dgm:presLayoutVars>
      </dgm:prSet>
      <dgm:spPr/>
      <dgm:t>
        <a:bodyPr/>
        <a:lstStyle/>
        <a:p>
          <a:endParaRPr lang="en-US"/>
        </a:p>
      </dgm:t>
    </dgm:pt>
    <dgm:pt modelId="{9E079ABB-3823-4D0A-9379-2790EFBC7242}" type="pres">
      <dgm:prSet presAssocID="{5A981179-2619-4FCF-87B3-30DC236250F2}" presName="desTx" presStyleLbl="alignAccFollowNode1" presStyleIdx="0" presStyleCnt="2">
        <dgm:presLayoutVars>
          <dgm:bulletEnabled val="1"/>
        </dgm:presLayoutVars>
      </dgm:prSet>
      <dgm:spPr/>
      <dgm:t>
        <a:bodyPr/>
        <a:lstStyle/>
        <a:p>
          <a:endParaRPr lang="en-US"/>
        </a:p>
      </dgm:t>
    </dgm:pt>
    <dgm:pt modelId="{02B9522B-827C-4270-8BAE-88C6F546BAA4}" type="pres">
      <dgm:prSet presAssocID="{9DF87E4A-15FF-4467-9C06-57FF1B28E6F4}" presName="space" presStyleCnt="0"/>
      <dgm:spPr/>
    </dgm:pt>
    <dgm:pt modelId="{52266E5F-0824-4FA3-ADCF-7DD40B903F76}" type="pres">
      <dgm:prSet presAssocID="{D0BD03B1-E1B4-498B-B2D7-531C8A066245}" presName="composite" presStyleCnt="0"/>
      <dgm:spPr/>
    </dgm:pt>
    <dgm:pt modelId="{586DE207-BBC9-4A88-A998-D2AEC89EAF79}" type="pres">
      <dgm:prSet presAssocID="{D0BD03B1-E1B4-498B-B2D7-531C8A066245}" presName="parTx" presStyleLbl="alignNode1" presStyleIdx="1" presStyleCnt="2" custLinFactNeighborX="-4195" custLinFactNeighborY="2344">
        <dgm:presLayoutVars>
          <dgm:chMax val="0"/>
          <dgm:chPref val="0"/>
          <dgm:bulletEnabled val="1"/>
        </dgm:presLayoutVars>
      </dgm:prSet>
      <dgm:spPr/>
      <dgm:t>
        <a:bodyPr/>
        <a:lstStyle/>
        <a:p>
          <a:endParaRPr lang="en-US"/>
        </a:p>
      </dgm:t>
    </dgm:pt>
    <dgm:pt modelId="{04E149B8-C0C8-4A54-B9BA-0DE75698D2C8}" type="pres">
      <dgm:prSet presAssocID="{D0BD03B1-E1B4-498B-B2D7-531C8A066245}" presName="desTx" presStyleLbl="alignAccFollowNode1" presStyleIdx="1" presStyleCnt="2" custLinFactNeighborX="-4195" custLinFactNeighborY="503">
        <dgm:presLayoutVars>
          <dgm:bulletEnabled val="1"/>
        </dgm:presLayoutVars>
      </dgm:prSet>
      <dgm:spPr/>
      <dgm:t>
        <a:bodyPr/>
        <a:lstStyle/>
        <a:p>
          <a:endParaRPr lang="en-US"/>
        </a:p>
      </dgm:t>
    </dgm:pt>
  </dgm:ptLst>
  <dgm:cxnLst>
    <dgm:cxn modelId="{A4E92298-D59A-458A-AEAE-31836C0967BA}" type="presOf" srcId="{B1C98317-56A9-4EE5-8E6F-317C24FD7677}" destId="{9E079ABB-3823-4D0A-9379-2790EFBC7242}" srcOrd="0" destOrd="0" presId="urn:microsoft.com/office/officeart/2005/8/layout/hList1"/>
    <dgm:cxn modelId="{7513D558-ED21-4BE3-B256-921FA248653C}" type="presOf" srcId="{ED8A5761-70F5-4AF4-9D0B-DAF7950DF684}" destId="{04E149B8-C0C8-4A54-B9BA-0DE75698D2C8}" srcOrd="0" destOrd="1" presId="urn:microsoft.com/office/officeart/2005/8/layout/hList1"/>
    <dgm:cxn modelId="{01DF2CF2-29BC-4EA5-9544-3212F2B9E54A}" type="presOf" srcId="{A95ACEBB-85AE-46A4-8A8B-610E505F43AF}" destId="{9E079ABB-3823-4D0A-9379-2790EFBC7242}" srcOrd="0" destOrd="2" presId="urn:microsoft.com/office/officeart/2005/8/layout/hList1"/>
    <dgm:cxn modelId="{42BD4606-DE71-4719-B01F-E7AC79044DCE}" type="presOf" srcId="{D0BD03B1-E1B4-498B-B2D7-531C8A066245}" destId="{586DE207-BBC9-4A88-A998-D2AEC89EAF79}" srcOrd="0" destOrd="0" presId="urn:microsoft.com/office/officeart/2005/8/layout/hList1"/>
    <dgm:cxn modelId="{AB62F2E6-4702-4739-A31D-F9B98BAAC791}" type="presOf" srcId="{9E471BBF-66DB-45CC-A906-8BB5917CAAC8}" destId="{9E079ABB-3823-4D0A-9379-2790EFBC7242}" srcOrd="0" destOrd="1" presId="urn:microsoft.com/office/officeart/2005/8/layout/hList1"/>
    <dgm:cxn modelId="{458112B1-501C-47D9-B512-5F11A91BA696}" srcId="{D0BD03B1-E1B4-498B-B2D7-531C8A066245}" destId="{ED8A5761-70F5-4AF4-9D0B-DAF7950DF684}" srcOrd="1" destOrd="0" parTransId="{267B0986-2469-4333-B992-00DFE7076620}" sibTransId="{332E8A2E-B543-48B6-A47B-59828E00626E}"/>
    <dgm:cxn modelId="{60555BA0-82A0-4C36-A1E6-B651A0852F22}" srcId="{5A981179-2619-4FCF-87B3-30DC236250F2}" destId="{A95ACEBB-85AE-46A4-8A8B-610E505F43AF}" srcOrd="2" destOrd="0" parTransId="{48E9DEAD-62D3-41BE-BBFE-243DAA996022}" sibTransId="{930E5712-9B12-437D-84A8-4FEFE76C34C1}"/>
    <dgm:cxn modelId="{09B2F256-6442-4F87-B3F5-6B20DBB1A049}" type="presOf" srcId="{5A981179-2619-4FCF-87B3-30DC236250F2}" destId="{90D67F4F-A2D9-4131-8BB9-08E537DD785D}" srcOrd="0" destOrd="0" presId="urn:microsoft.com/office/officeart/2005/8/layout/hList1"/>
    <dgm:cxn modelId="{64A63AC3-9E92-48C5-84B6-DE508415F284}" type="presOf" srcId="{6F661D63-A329-4CCA-A15B-BBB984F5285C}" destId="{04E149B8-C0C8-4A54-B9BA-0DE75698D2C8}" srcOrd="0" destOrd="0" presId="urn:microsoft.com/office/officeart/2005/8/layout/hList1"/>
    <dgm:cxn modelId="{24C7455A-29B7-4819-B9A5-D8F07274A16C}" srcId="{9E1C17FF-55A4-4A89-A8A8-EBD9387A726A}" destId="{D0BD03B1-E1B4-498B-B2D7-531C8A066245}" srcOrd="1" destOrd="0" parTransId="{1860099A-D7E1-4EEB-9DE5-D21A4697FA69}" sibTransId="{570DE46E-497B-4542-AC2F-40F6D21D9935}"/>
    <dgm:cxn modelId="{C716CA86-A8A2-458D-88C9-9A31D05344CF}" type="presOf" srcId="{9E1C17FF-55A4-4A89-A8A8-EBD9387A726A}" destId="{D1C7E2BE-FFBF-41FF-8799-4717B624E7D0}" srcOrd="0" destOrd="0" presId="urn:microsoft.com/office/officeart/2005/8/layout/hList1"/>
    <dgm:cxn modelId="{350CA965-B029-43B9-ACCF-8C6A0B22B881}" srcId="{9E1C17FF-55A4-4A89-A8A8-EBD9387A726A}" destId="{5A981179-2619-4FCF-87B3-30DC236250F2}" srcOrd="0" destOrd="0" parTransId="{B6986371-B858-417D-96D4-ED2D4FB79743}" sibTransId="{9DF87E4A-15FF-4467-9C06-57FF1B28E6F4}"/>
    <dgm:cxn modelId="{3F96DA72-9C39-4F2C-8927-92D2D3E558A5}" srcId="{D0BD03B1-E1B4-498B-B2D7-531C8A066245}" destId="{6F661D63-A329-4CCA-A15B-BBB984F5285C}" srcOrd="0" destOrd="0" parTransId="{A748F642-338A-4753-8594-D171C3C1C3DD}" sibTransId="{AB0A36B9-88B2-41A2-B457-E8A8A9584A12}"/>
    <dgm:cxn modelId="{EA9B4357-8225-42AB-BA68-C0AB8A848547}" srcId="{5A981179-2619-4FCF-87B3-30DC236250F2}" destId="{9E471BBF-66DB-45CC-A906-8BB5917CAAC8}" srcOrd="1" destOrd="0" parTransId="{34FAACC9-EB63-4F49-8BA8-56A6F5D5FAEC}" sibTransId="{31D1C123-6476-4B61-BD8C-1910B352A671}"/>
    <dgm:cxn modelId="{1A1C5F6C-9ABD-4DFD-AA47-A5016E8CB586}" srcId="{5A981179-2619-4FCF-87B3-30DC236250F2}" destId="{B1C98317-56A9-4EE5-8E6F-317C24FD7677}" srcOrd="0" destOrd="0" parTransId="{748BAB3C-35D4-4950-9F36-4680F4262308}" sibTransId="{BAE2BFA4-F8B3-4685-BA26-DFF1B7EA22D5}"/>
    <dgm:cxn modelId="{36F6AAC5-CCC0-4770-AE5D-2B49C5567C4D}" type="presParOf" srcId="{D1C7E2BE-FFBF-41FF-8799-4717B624E7D0}" destId="{2ACF8B85-EF07-4B02-9EAE-0B9A6E3FC0C1}" srcOrd="0" destOrd="0" presId="urn:microsoft.com/office/officeart/2005/8/layout/hList1"/>
    <dgm:cxn modelId="{208DE287-216D-4645-AF51-A1FDED6BD296}" type="presParOf" srcId="{2ACF8B85-EF07-4B02-9EAE-0B9A6E3FC0C1}" destId="{90D67F4F-A2D9-4131-8BB9-08E537DD785D}" srcOrd="0" destOrd="0" presId="urn:microsoft.com/office/officeart/2005/8/layout/hList1"/>
    <dgm:cxn modelId="{F4C299F0-6317-4042-B40D-DD1DF5B572CE}" type="presParOf" srcId="{2ACF8B85-EF07-4B02-9EAE-0B9A6E3FC0C1}" destId="{9E079ABB-3823-4D0A-9379-2790EFBC7242}" srcOrd="1" destOrd="0" presId="urn:microsoft.com/office/officeart/2005/8/layout/hList1"/>
    <dgm:cxn modelId="{19A6453C-C65E-43CA-A754-9A4E571F76E7}" type="presParOf" srcId="{D1C7E2BE-FFBF-41FF-8799-4717B624E7D0}" destId="{02B9522B-827C-4270-8BAE-88C6F546BAA4}" srcOrd="1" destOrd="0" presId="urn:microsoft.com/office/officeart/2005/8/layout/hList1"/>
    <dgm:cxn modelId="{6FE1ABB4-7784-4304-B8BE-B54280859800}" type="presParOf" srcId="{D1C7E2BE-FFBF-41FF-8799-4717B624E7D0}" destId="{52266E5F-0824-4FA3-ADCF-7DD40B903F76}" srcOrd="2" destOrd="0" presId="urn:microsoft.com/office/officeart/2005/8/layout/hList1"/>
    <dgm:cxn modelId="{3B615284-903C-4AC8-8E0C-69D217E697DD}" type="presParOf" srcId="{52266E5F-0824-4FA3-ADCF-7DD40B903F76}" destId="{586DE207-BBC9-4A88-A998-D2AEC89EAF79}" srcOrd="0" destOrd="0" presId="urn:microsoft.com/office/officeart/2005/8/layout/hList1"/>
    <dgm:cxn modelId="{76F33ABF-C111-4652-BE2F-A1EC6C592B3D}" type="presParOf" srcId="{52266E5F-0824-4FA3-ADCF-7DD40B903F76}" destId="{04E149B8-C0C8-4A54-B9BA-0DE75698D2C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98A2F5-3C6A-4030-BCAE-2D647E274CD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E4457BCC-4602-4314-AC09-86042F77801C}">
      <dgm:prSet custT="1"/>
      <dgm:spPr>
        <a:solidFill>
          <a:srgbClr val="4D738A"/>
        </a:solidFill>
      </dgm:spPr>
      <dgm:t>
        <a:bodyPr/>
        <a:lstStyle/>
        <a:p>
          <a:pPr rtl="0"/>
          <a:r>
            <a:rPr lang="en-GB" sz="2800" dirty="0"/>
            <a:t>Originality </a:t>
          </a:r>
        </a:p>
      </dgm:t>
    </dgm:pt>
    <dgm:pt modelId="{E21A3D02-7E84-449E-BB55-F58AE778BC17}" type="parTrans" cxnId="{3D20043F-884B-4824-B3AC-3A93731EA661}">
      <dgm:prSet/>
      <dgm:spPr/>
      <dgm:t>
        <a:bodyPr/>
        <a:lstStyle/>
        <a:p>
          <a:endParaRPr lang="en-GB"/>
        </a:p>
      </dgm:t>
    </dgm:pt>
    <dgm:pt modelId="{AF7549F9-BEA1-4FA9-A42B-69C0BA672CF1}" type="sibTrans" cxnId="{3D20043F-884B-4824-B3AC-3A93731EA661}">
      <dgm:prSet/>
      <dgm:spPr/>
      <dgm:t>
        <a:bodyPr/>
        <a:lstStyle/>
        <a:p>
          <a:endParaRPr lang="en-GB"/>
        </a:p>
      </dgm:t>
    </dgm:pt>
    <dgm:pt modelId="{66B88ECE-BDD4-4934-8DF8-AE26C7ED56E8}">
      <dgm:prSet/>
      <dgm:spPr>
        <a:solidFill>
          <a:srgbClr val="D8E2EE">
            <a:alpha val="90000"/>
          </a:srgbClr>
        </a:solidFill>
      </dgm:spPr>
      <dgm:t>
        <a:bodyPr/>
        <a:lstStyle/>
        <a:p>
          <a:pPr rtl="0"/>
          <a:r>
            <a:rPr lang="en-GB" dirty="0"/>
            <a:t>the extent to which the output makes an important and innovative contribution to understanding and knowledge in the field</a:t>
          </a:r>
        </a:p>
      </dgm:t>
    </dgm:pt>
    <dgm:pt modelId="{8514DCAA-D45A-4353-88BA-C56A4E18A8D6}" type="parTrans" cxnId="{CF1BA9B2-6CEF-4DEA-BF00-6412922BF846}">
      <dgm:prSet/>
      <dgm:spPr/>
      <dgm:t>
        <a:bodyPr/>
        <a:lstStyle/>
        <a:p>
          <a:endParaRPr lang="en-GB"/>
        </a:p>
      </dgm:t>
    </dgm:pt>
    <dgm:pt modelId="{38BA793D-3DAE-4E72-8059-623D42ADDC3D}" type="sibTrans" cxnId="{CF1BA9B2-6CEF-4DEA-BF00-6412922BF846}">
      <dgm:prSet/>
      <dgm:spPr/>
      <dgm:t>
        <a:bodyPr/>
        <a:lstStyle/>
        <a:p>
          <a:endParaRPr lang="en-GB"/>
        </a:p>
      </dgm:t>
    </dgm:pt>
    <dgm:pt modelId="{ACB41EC5-865F-4917-B6D0-6A785C1A52F9}">
      <dgm:prSet custT="1"/>
      <dgm:spPr>
        <a:solidFill>
          <a:srgbClr val="4D738A"/>
        </a:solidFill>
      </dgm:spPr>
      <dgm:t>
        <a:bodyPr/>
        <a:lstStyle/>
        <a:p>
          <a:pPr rtl="0"/>
          <a:r>
            <a:rPr lang="en-GB" sz="2800" dirty="0"/>
            <a:t>Significance</a:t>
          </a:r>
          <a:r>
            <a:rPr lang="en-GB" sz="3600" dirty="0"/>
            <a:t> </a:t>
          </a:r>
        </a:p>
      </dgm:t>
    </dgm:pt>
    <dgm:pt modelId="{BAAC28D5-2F71-49A7-8FF5-F5D6E8C3E48E}" type="parTrans" cxnId="{A5514C0E-3886-416A-95E7-4B37F62866D1}">
      <dgm:prSet/>
      <dgm:spPr/>
      <dgm:t>
        <a:bodyPr/>
        <a:lstStyle/>
        <a:p>
          <a:endParaRPr lang="en-GB"/>
        </a:p>
      </dgm:t>
    </dgm:pt>
    <dgm:pt modelId="{DC8D5B5C-277F-4552-BD97-2893F0B86899}" type="sibTrans" cxnId="{A5514C0E-3886-416A-95E7-4B37F62866D1}">
      <dgm:prSet/>
      <dgm:spPr/>
      <dgm:t>
        <a:bodyPr/>
        <a:lstStyle/>
        <a:p>
          <a:endParaRPr lang="en-GB"/>
        </a:p>
      </dgm:t>
    </dgm:pt>
    <dgm:pt modelId="{50041B6B-7ADE-4CE4-8603-845DDB9DBEB8}">
      <dgm:prSet/>
      <dgm:spPr>
        <a:solidFill>
          <a:srgbClr val="D8E2EE">
            <a:alpha val="90000"/>
          </a:srgbClr>
        </a:solidFill>
      </dgm:spPr>
      <dgm:t>
        <a:bodyPr/>
        <a:lstStyle/>
        <a:p>
          <a:pPr rtl="0"/>
          <a:r>
            <a:rPr lang="en-GB"/>
            <a:t>the extent to which the work has influenced, or has the capacity to influence, knowledge and scholarly thought, or the development and understanding of policy and/or practice</a:t>
          </a:r>
        </a:p>
      </dgm:t>
    </dgm:pt>
    <dgm:pt modelId="{CD91CED1-9F5C-4FBF-AC6B-00AA2A89A405}" type="parTrans" cxnId="{08781321-28CC-4977-94DC-8009663D0DBE}">
      <dgm:prSet/>
      <dgm:spPr/>
      <dgm:t>
        <a:bodyPr/>
        <a:lstStyle/>
        <a:p>
          <a:endParaRPr lang="en-GB"/>
        </a:p>
      </dgm:t>
    </dgm:pt>
    <dgm:pt modelId="{B1E3A729-759B-44FE-9164-F88A2C2BAEB6}" type="sibTrans" cxnId="{08781321-28CC-4977-94DC-8009663D0DBE}">
      <dgm:prSet/>
      <dgm:spPr/>
      <dgm:t>
        <a:bodyPr/>
        <a:lstStyle/>
        <a:p>
          <a:endParaRPr lang="en-GB"/>
        </a:p>
      </dgm:t>
    </dgm:pt>
    <dgm:pt modelId="{72C41B98-61BA-4C9D-B30E-6F540DBCA593}">
      <dgm:prSet custT="1"/>
      <dgm:spPr>
        <a:solidFill>
          <a:srgbClr val="4D738A"/>
        </a:solidFill>
      </dgm:spPr>
      <dgm:t>
        <a:bodyPr/>
        <a:lstStyle/>
        <a:p>
          <a:pPr rtl="0"/>
          <a:r>
            <a:rPr lang="en-GB" sz="2800" dirty="0"/>
            <a:t>Rigour</a:t>
          </a:r>
          <a:r>
            <a:rPr lang="en-GB" sz="5400" dirty="0"/>
            <a:t> </a:t>
          </a:r>
        </a:p>
      </dgm:t>
    </dgm:pt>
    <dgm:pt modelId="{612ADBC4-315F-482B-9EEF-EFE2C41DB8E8}" type="parTrans" cxnId="{EA368BBB-90B1-44A7-90E5-5CAD4614C3FB}">
      <dgm:prSet/>
      <dgm:spPr/>
      <dgm:t>
        <a:bodyPr/>
        <a:lstStyle/>
        <a:p>
          <a:endParaRPr lang="en-GB"/>
        </a:p>
      </dgm:t>
    </dgm:pt>
    <dgm:pt modelId="{C4FC8A80-E398-4340-BD4C-07DED9326E9B}" type="sibTrans" cxnId="{EA368BBB-90B1-44A7-90E5-5CAD4614C3FB}">
      <dgm:prSet/>
      <dgm:spPr/>
      <dgm:t>
        <a:bodyPr/>
        <a:lstStyle/>
        <a:p>
          <a:endParaRPr lang="en-GB"/>
        </a:p>
      </dgm:t>
    </dgm:pt>
    <dgm:pt modelId="{E794F8BF-4D50-449C-A219-DAB049A5722E}">
      <dgm:prSet/>
      <dgm:spPr>
        <a:solidFill>
          <a:srgbClr val="D8E2EE">
            <a:alpha val="90000"/>
          </a:srgbClr>
        </a:solidFill>
      </dgm:spPr>
      <dgm:t>
        <a:bodyPr/>
        <a:lstStyle/>
        <a:p>
          <a:pPr rtl="0"/>
          <a:r>
            <a:rPr lang="en-GB"/>
            <a:t>the extent to which the work demonstrates intellectual coherence and integrity, and adopts robust and appropriate concepts, analyses, theories and methodologies</a:t>
          </a:r>
        </a:p>
      </dgm:t>
    </dgm:pt>
    <dgm:pt modelId="{A3B24C19-FA71-47A7-A674-CD0F45A73FBC}" type="parTrans" cxnId="{99E8E88E-D9AC-419F-A5E8-48F681740A07}">
      <dgm:prSet/>
      <dgm:spPr/>
      <dgm:t>
        <a:bodyPr/>
        <a:lstStyle/>
        <a:p>
          <a:endParaRPr lang="en-GB"/>
        </a:p>
      </dgm:t>
    </dgm:pt>
    <dgm:pt modelId="{444BA556-20CC-4A06-B909-2922D3A0F980}" type="sibTrans" cxnId="{99E8E88E-D9AC-419F-A5E8-48F681740A07}">
      <dgm:prSet/>
      <dgm:spPr/>
      <dgm:t>
        <a:bodyPr/>
        <a:lstStyle/>
        <a:p>
          <a:endParaRPr lang="en-GB"/>
        </a:p>
      </dgm:t>
    </dgm:pt>
    <dgm:pt modelId="{41FCE508-786B-46CC-8733-7BA8AF76372B}" type="pres">
      <dgm:prSet presAssocID="{7198A2F5-3C6A-4030-BCAE-2D647E274CD0}" presName="Name0" presStyleCnt="0">
        <dgm:presLayoutVars>
          <dgm:dir/>
          <dgm:animLvl val="lvl"/>
          <dgm:resizeHandles val="exact"/>
        </dgm:presLayoutVars>
      </dgm:prSet>
      <dgm:spPr/>
      <dgm:t>
        <a:bodyPr/>
        <a:lstStyle/>
        <a:p>
          <a:endParaRPr lang="en-US"/>
        </a:p>
      </dgm:t>
    </dgm:pt>
    <dgm:pt modelId="{A57058E9-F0FA-4490-876F-F410C352E802}" type="pres">
      <dgm:prSet presAssocID="{E4457BCC-4602-4314-AC09-86042F77801C}" presName="composite" presStyleCnt="0"/>
      <dgm:spPr/>
    </dgm:pt>
    <dgm:pt modelId="{0A7A6EBD-C7D5-4B0D-B914-481BE13A9128}" type="pres">
      <dgm:prSet presAssocID="{E4457BCC-4602-4314-AC09-86042F77801C}" presName="parTx" presStyleLbl="alignNode1" presStyleIdx="0" presStyleCnt="3">
        <dgm:presLayoutVars>
          <dgm:chMax val="0"/>
          <dgm:chPref val="0"/>
          <dgm:bulletEnabled val="1"/>
        </dgm:presLayoutVars>
      </dgm:prSet>
      <dgm:spPr/>
      <dgm:t>
        <a:bodyPr/>
        <a:lstStyle/>
        <a:p>
          <a:endParaRPr lang="en-US"/>
        </a:p>
      </dgm:t>
    </dgm:pt>
    <dgm:pt modelId="{CEBAB67B-5137-4290-9361-2B6016CD3D17}" type="pres">
      <dgm:prSet presAssocID="{E4457BCC-4602-4314-AC09-86042F77801C}" presName="desTx" presStyleLbl="alignAccFollowNode1" presStyleIdx="0" presStyleCnt="3">
        <dgm:presLayoutVars>
          <dgm:bulletEnabled val="1"/>
        </dgm:presLayoutVars>
      </dgm:prSet>
      <dgm:spPr/>
      <dgm:t>
        <a:bodyPr/>
        <a:lstStyle/>
        <a:p>
          <a:endParaRPr lang="en-US"/>
        </a:p>
      </dgm:t>
    </dgm:pt>
    <dgm:pt modelId="{8A58CA39-0B48-4702-8040-DDDEC8471F8B}" type="pres">
      <dgm:prSet presAssocID="{AF7549F9-BEA1-4FA9-A42B-69C0BA672CF1}" presName="space" presStyleCnt="0"/>
      <dgm:spPr/>
    </dgm:pt>
    <dgm:pt modelId="{A971A2EA-F60B-467B-BD86-5257FDD2C463}" type="pres">
      <dgm:prSet presAssocID="{ACB41EC5-865F-4917-B6D0-6A785C1A52F9}" presName="composite" presStyleCnt="0"/>
      <dgm:spPr/>
    </dgm:pt>
    <dgm:pt modelId="{A2E351D2-25D4-4AB5-AB31-A52F3AC19D5E}" type="pres">
      <dgm:prSet presAssocID="{ACB41EC5-865F-4917-B6D0-6A785C1A52F9}" presName="parTx" presStyleLbl="alignNode1" presStyleIdx="1" presStyleCnt="3">
        <dgm:presLayoutVars>
          <dgm:chMax val="0"/>
          <dgm:chPref val="0"/>
          <dgm:bulletEnabled val="1"/>
        </dgm:presLayoutVars>
      </dgm:prSet>
      <dgm:spPr/>
      <dgm:t>
        <a:bodyPr/>
        <a:lstStyle/>
        <a:p>
          <a:endParaRPr lang="en-US"/>
        </a:p>
      </dgm:t>
    </dgm:pt>
    <dgm:pt modelId="{5719D28B-6ECC-4926-BADA-D7C796706A68}" type="pres">
      <dgm:prSet presAssocID="{ACB41EC5-865F-4917-B6D0-6A785C1A52F9}" presName="desTx" presStyleLbl="alignAccFollowNode1" presStyleIdx="1" presStyleCnt="3">
        <dgm:presLayoutVars>
          <dgm:bulletEnabled val="1"/>
        </dgm:presLayoutVars>
      </dgm:prSet>
      <dgm:spPr/>
      <dgm:t>
        <a:bodyPr/>
        <a:lstStyle/>
        <a:p>
          <a:endParaRPr lang="en-US"/>
        </a:p>
      </dgm:t>
    </dgm:pt>
    <dgm:pt modelId="{E653E791-1BAD-4D0A-9A70-7B03F3E43B66}" type="pres">
      <dgm:prSet presAssocID="{DC8D5B5C-277F-4552-BD97-2893F0B86899}" presName="space" presStyleCnt="0"/>
      <dgm:spPr/>
    </dgm:pt>
    <dgm:pt modelId="{4D3353FA-D103-4D2E-817C-B59ECA68D679}" type="pres">
      <dgm:prSet presAssocID="{72C41B98-61BA-4C9D-B30E-6F540DBCA593}" presName="composite" presStyleCnt="0"/>
      <dgm:spPr/>
    </dgm:pt>
    <dgm:pt modelId="{C829E559-F31F-41F5-A8A3-AF97726BE3FE}" type="pres">
      <dgm:prSet presAssocID="{72C41B98-61BA-4C9D-B30E-6F540DBCA593}" presName="parTx" presStyleLbl="alignNode1" presStyleIdx="2" presStyleCnt="3">
        <dgm:presLayoutVars>
          <dgm:chMax val="0"/>
          <dgm:chPref val="0"/>
          <dgm:bulletEnabled val="1"/>
        </dgm:presLayoutVars>
      </dgm:prSet>
      <dgm:spPr/>
      <dgm:t>
        <a:bodyPr/>
        <a:lstStyle/>
        <a:p>
          <a:endParaRPr lang="en-US"/>
        </a:p>
      </dgm:t>
    </dgm:pt>
    <dgm:pt modelId="{75771D9A-CF60-45F6-A536-86948D9D8E77}" type="pres">
      <dgm:prSet presAssocID="{72C41B98-61BA-4C9D-B30E-6F540DBCA593}" presName="desTx" presStyleLbl="alignAccFollowNode1" presStyleIdx="2" presStyleCnt="3">
        <dgm:presLayoutVars>
          <dgm:bulletEnabled val="1"/>
        </dgm:presLayoutVars>
      </dgm:prSet>
      <dgm:spPr/>
      <dgm:t>
        <a:bodyPr/>
        <a:lstStyle/>
        <a:p>
          <a:endParaRPr lang="en-US"/>
        </a:p>
      </dgm:t>
    </dgm:pt>
  </dgm:ptLst>
  <dgm:cxnLst>
    <dgm:cxn modelId="{DDBC31DB-CC6D-4862-8D29-DE65A0F0ABB8}" type="presOf" srcId="{50041B6B-7ADE-4CE4-8603-845DDB9DBEB8}" destId="{5719D28B-6ECC-4926-BADA-D7C796706A68}" srcOrd="0" destOrd="0" presId="urn:microsoft.com/office/officeart/2005/8/layout/hList1"/>
    <dgm:cxn modelId="{CF1BA9B2-6CEF-4DEA-BF00-6412922BF846}" srcId="{E4457BCC-4602-4314-AC09-86042F77801C}" destId="{66B88ECE-BDD4-4934-8DF8-AE26C7ED56E8}" srcOrd="0" destOrd="0" parTransId="{8514DCAA-D45A-4353-88BA-C56A4E18A8D6}" sibTransId="{38BA793D-3DAE-4E72-8059-623D42ADDC3D}"/>
    <dgm:cxn modelId="{B12F8D3F-2E13-46B6-A569-49796D440B3D}" type="presOf" srcId="{E794F8BF-4D50-449C-A219-DAB049A5722E}" destId="{75771D9A-CF60-45F6-A536-86948D9D8E77}" srcOrd="0" destOrd="0" presId="urn:microsoft.com/office/officeart/2005/8/layout/hList1"/>
    <dgm:cxn modelId="{EA368BBB-90B1-44A7-90E5-5CAD4614C3FB}" srcId="{7198A2F5-3C6A-4030-BCAE-2D647E274CD0}" destId="{72C41B98-61BA-4C9D-B30E-6F540DBCA593}" srcOrd="2" destOrd="0" parTransId="{612ADBC4-315F-482B-9EEF-EFE2C41DB8E8}" sibTransId="{C4FC8A80-E398-4340-BD4C-07DED9326E9B}"/>
    <dgm:cxn modelId="{8A9ECC7D-A615-451D-B2A1-891D196395E2}" type="presOf" srcId="{72C41B98-61BA-4C9D-B30E-6F540DBCA593}" destId="{C829E559-F31F-41F5-A8A3-AF97726BE3FE}" srcOrd="0" destOrd="0" presId="urn:microsoft.com/office/officeart/2005/8/layout/hList1"/>
    <dgm:cxn modelId="{E8024E87-BE6D-426D-9847-F5F960146D40}" type="presOf" srcId="{E4457BCC-4602-4314-AC09-86042F77801C}" destId="{0A7A6EBD-C7D5-4B0D-B914-481BE13A9128}" srcOrd="0" destOrd="0" presId="urn:microsoft.com/office/officeart/2005/8/layout/hList1"/>
    <dgm:cxn modelId="{08781321-28CC-4977-94DC-8009663D0DBE}" srcId="{ACB41EC5-865F-4917-B6D0-6A785C1A52F9}" destId="{50041B6B-7ADE-4CE4-8603-845DDB9DBEB8}" srcOrd="0" destOrd="0" parTransId="{CD91CED1-9F5C-4FBF-AC6B-00AA2A89A405}" sibTransId="{B1E3A729-759B-44FE-9164-F88A2C2BAEB6}"/>
    <dgm:cxn modelId="{A5514C0E-3886-416A-95E7-4B37F62866D1}" srcId="{7198A2F5-3C6A-4030-BCAE-2D647E274CD0}" destId="{ACB41EC5-865F-4917-B6D0-6A785C1A52F9}" srcOrd="1" destOrd="0" parTransId="{BAAC28D5-2F71-49A7-8FF5-F5D6E8C3E48E}" sibTransId="{DC8D5B5C-277F-4552-BD97-2893F0B86899}"/>
    <dgm:cxn modelId="{99E8E88E-D9AC-419F-A5E8-48F681740A07}" srcId="{72C41B98-61BA-4C9D-B30E-6F540DBCA593}" destId="{E794F8BF-4D50-449C-A219-DAB049A5722E}" srcOrd="0" destOrd="0" parTransId="{A3B24C19-FA71-47A7-A674-CD0F45A73FBC}" sibTransId="{444BA556-20CC-4A06-B909-2922D3A0F980}"/>
    <dgm:cxn modelId="{C2265B95-352E-4230-ADEA-4B0225387B4E}" type="presOf" srcId="{ACB41EC5-865F-4917-B6D0-6A785C1A52F9}" destId="{A2E351D2-25D4-4AB5-AB31-A52F3AC19D5E}" srcOrd="0" destOrd="0" presId="urn:microsoft.com/office/officeart/2005/8/layout/hList1"/>
    <dgm:cxn modelId="{53518AD9-777F-410F-8106-144DD5DFD6EA}" type="presOf" srcId="{7198A2F5-3C6A-4030-BCAE-2D647E274CD0}" destId="{41FCE508-786B-46CC-8733-7BA8AF76372B}" srcOrd="0" destOrd="0" presId="urn:microsoft.com/office/officeart/2005/8/layout/hList1"/>
    <dgm:cxn modelId="{2DD90083-5659-47B1-8B03-AC752170E0DA}" type="presOf" srcId="{66B88ECE-BDD4-4934-8DF8-AE26C7ED56E8}" destId="{CEBAB67B-5137-4290-9361-2B6016CD3D17}" srcOrd="0" destOrd="0" presId="urn:microsoft.com/office/officeart/2005/8/layout/hList1"/>
    <dgm:cxn modelId="{3D20043F-884B-4824-B3AC-3A93731EA661}" srcId="{7198A2F5-3C6A-4030-BCAE-2D647E274CD0}" destId="{E4457BCC-4602-4314-AC09-86042F77801C}" srcOrd="0" destOrd="0" parTransId="{E21A3D02-7E84-449E-BB55-F58AE778BC17}" sibTransId="{AF7549F9-BEA1-4FA9-A42B-69C0BA672CF1}"/>
    <dgm:cxn modelId="{62C6B0A4-B7F7-4F3E-9AF3-5EFA44C02725}" type="presParOf" srcId="{41FCE508-786B-46CC-8733-7BA8AF76372B}" destId="{A57058E9-F0FA-4490-876F-F410C352E802}" srcOrd="0" destOrd="0" presId="urn:microsoft.com/office/officeart/2005/8/layout/hList1"/>
    <dgm:cxn modelId="{9AD68FEB-4407-423C-A49B-DB9D905BE914}" type="presParOf" srcId="{A57058E9-F0FA-4490-876F-F410C352E802}" destId="{0A7A6EBD-C7D5-4B0D-B914-481BE13A9128}" srcOrd="0" destOrd="0" presId="urn:microsoft.com/office/officeart/2005/8/layout/hList1"/>
    <dgm:cxn modelId="{A6DEA2A8-1712-4E69-8398-F59B8A75B502}" type="presParOf" srcId="{A57058E9-F0FA-4490-876F-F410C352E802}" destId="{CEBAB67B-5137-4290-9361-2B6016CD3D17}" srcOrd="1" destOrd="0" presId="urn:microsoft.com/office/officeart/2005/8/layout/hList1"/>
    <dgm:cxn modelId="{ED54B251-945B-4C97-8DE7-C491DC7BECF6}" type="presParOf" srcId="{41FCE508-786B-46CC-8733-7BA8AF76372B}" destId="{8A58CA39-0B48-4702-8040-DDDEC8471F8B}" srcOrd="1" destOrd="0" presId="urn:microsoft.com/office/officeart/2005/8/layout/hList1"/>
    <dgm:cxn modelId="{D60AD417-662C-477D-A0EC-CA10C337D0D8}" type="presParOf" srcId="{41FCE508-786B-46CC-8733-7BA8AF76372B}" destId="{A971A2EA-F60B-467B-BD86-5257FDD2C463}" srcOrd="2" destOrd="0" presId="urn:microsoft.com/office/officeart/2005/8/layout/hList1"/>
    <dgm:cxn modelId="{EE0023AE-0053-4819-979A-51A2AB598064}" type="presParOf" srcId="{A971A2EA-F60B-467B-BD86-5257FDD2C463}" destId="{A2E351D2-25D4-4AB5-AB31-A52F3AC19D5E}" srcOrd="0" destOrd="0" presId="urn:microsoft.com/office/officeart/2005/8/layout/hList1"/>
    <dgm:cxn modelId="{AFD99F9F-C234-437F-92A4-DC8BBA935D5F}" type="presParOf" srcId="{A971A2EA-F60B-467B-BD86-5257FDD2C463}" destId="{5719D28B-6ECC-4926-BADA-D7C796706A68}" srcOrd="1" destOrd="0" presId="urn:microsoft.com/office/officeart/2005/8/layout/hList1"/>
    <dgm:cxn modelId="{A0937852-C629-4C8A-905C-4812DE5A6C13}" type="presParOf" srcId="{41FCE508-786B-46CC-8733-7BA8AF76372B}" destId="{E653E791-1BAD-4D0A-9A70-7B03F3E43B66}" srcOrd="3" destOrd="0" presId="urn:microsoft.com/office/officeart/2005/8/layout/hList1"/>
    <dgm:cxn modelId="{EF0D4628-3F90-4D4A-878B-EE93305D47A5}" type="presParOf" srcId="{41FCE508-786B-46CC-8733-7BA8AF76372B}" destId="{4D3353FA-D103-4D2E-817C-B59ECA68D679}" srcOrd="4" destOrd="0" presId="urn:microsoft.com/office/officeart/2005/8/layout/hList1"/>
    <dgm:cxn modelId="{3D0ACDCB-5680-4806-A107-67FE8A31F6FB}" type="presParOf" srcId="{4D3353FA-D103-4D2E-817C-B59ECA68D679}" destId="{C829E559-F31F-41F5-A8A3-AF97726BE3FE}" srcOrd="0" destOrd="0" presId="urn:microsoft.com/office/officeart/2005/8/layout/hList1"/>
    <dgm:cxn modelId="{B57CF8F2-B701-4710-813E-16AE757DD4FA}" type="presParOf" srcId="{4D3353FA-D103-4D2E-817C-B59ECA68D679}" destId="{75771D9A-CF60-45F6-A536-86948D9D8E7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68493D-A1CF-4956-946A-C5F68CAA369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DF0586F-0C78-4CA5-9072-045452012E22}">
      <dgm:prSet phldrT="[Text]" custT="1"/>
      <dgm:spPr>
        <a:solidFill>
          <a:srgbClr val="4D738A"/>
        </a:solidFill>
      </dgm:spPr>
      <dgm:t>
        <a:bodyPr/>
        <a:lstStyle/>
        <a:p>
          <a:r>
            <a:rPr lang="en-GB" sz="3200" dirty="0"/>
            <a:t>Main Panel A</a:t>
          </a:r>
        </a:p>
      </dgm:t>
    </dgm:pt>
    <dgm:pt modelId="{FBFF9745-69C6-4359-8657-CC8A77A33DD7}" type="parTrans" cxnId="{023362D8-456D-4CA5-8A60-02432F093444}">
      <dgm:prSet/>
      <dgm:spPr/>
      <dgm:t>
        <a:bodyPr/>
        <a:lstStyle/>
        <a:p>
          <a:endParaRPr lang="en-GB"/>
        </a:p>
      </dgm:t>
    </dgm:pt>
    <dgm:pt modelId="{B55123B5-449C-4DA0-AA8C-5C3EDACF9D9C}" type="sibTrans" cxnId="{023362D8-456D-4CA5-8A60-02432F093444}">
      <dgm:prSet/>
      <dgm:spPr/>
      <dgm:t>
        <a:bodyPr/>
        <a:lstStyle/>
        <a:p>
          <a:endParaRPr lang="en-GB"/>
        </a:p>
      </dgm:t>
    </dgm:pt>
    <dgm:pt modelId="{122C5E25-F85B-40B0-B360-64CBCEA15EAB}">
      <dgm:prSet phldrT="[Text]"/>
      <dgm:spPr/>
      <dgm:t>
        <a:bodyPr/>
        <a:lstStyle/>
        <a:p>
          <a:r>
            <a:rPr lang="en-GB" dirty="0">
              <a:effectLst/>
              <a:latin typeface="+mn-lt"/>
              <a:ea typeface="Calibri" panose="020F0502020204030204" pitchFamily="34" charset="0"/>
              <a:cs typeface="Times New Roman" panose="02020603050405020304" pitchFamily="18" charset="0"/>
            </a:rPr>
            <a:t>All sub-panels will use citation data (where available), as potential indicator of academic significance</a:t>
          </a:r>
          <a:endParaRPr lang="en-GB" dirty="0"/>
        </a:p>
      </dgm:t>
    </dgm:pt>
    <dgm:pt modelId="{3705E641-8FE6-43C9-96BD-F85AD0D10087}" type="parTrans" cxnId="{F2FC9665-6A99-47B4-9B7B-57051B761788}">
      <dgm:prSet/>
      <dgm:spPr/>
      <dgm:t>
        <a:bodyPr/>
        <a:lstStyle/>
        <a:p>
          <a:endParaRPr lang="en-GB"/>
        </a:p>
      </dgm:t>
    </dgm:pt>
    <dgm:pt modelId="{C5ED5B34-C71B-44DE-A232-D0C8AD38B2EC}" type="sibTrans" cxnId="{F2FC9665-6A99-47B4-9B7B-57051B761788}">
      <dgm:prSet/>
      <dgm:spPr/>
      <dgm:t>
        <a:bodyPr/>
        <a:lstStyle/>
        <a:p>
          <a:endParaRPr lang="en-GB"/>
        </a:p>
      </dgm:t>
    </dgm:pt>
    <dgm:pt modelId="{22E853E1-6ACA-432B-B005-CE029D07E594}">
      <dgm:prSet phldrT="[Text]" custT="1"/>
      <dgm:spPr>
        <a:solidFill>
          <a:srgbClr val="4D738A"/>
        </a:solidFill>
      </dgm:spPr>
      <dgm:t>
        <a:bodyPr/>
        <a:lstStyle/>
        <a:p>
          <a:r>
            <a:rPr lang="en-GB" sz="3200" dirty="0"/>
            <a:t>Main Panel B</a:t>
          </a:r>
        </a:p>
      </dgm:t>
    </dgm:pt>
    <dgm:pt modelId="{08162EBA-623F-4F76-AA13-0AB04FEC9507}" type="parTrans" cxnId="{B65760F4-4349-4F6D-B59A-E6AE48980337}">
      <dgm:prSet/>
      <dgm:spPr/>
      <dgm:t>
        <a:bodyPr/>
        <a:lstStyle/>
        <a:p>
          <a:endParaRPr lang="en-GB"/>
        </a:p>
      </dgm:t>
    </dgm:pt>
    <dgm:pt modelId="{C348676C-FAEA-4E5A-A02B-411E1EFF000E}" type="sibTrans" cxnId="{B65760F4-4349-4F6D-B59A-E6AE48980337}">
      <dgm:prSet/>
      <dgm:spPr/>
      <dgm:t>
        <a:bodyPr/>
        <a:lstStyle/>
        <a:p>
          <a:endParaRPr lang="en-GB"/>
        </a:p>
      </dgm:t>
    </dgm:pt>
    <dgm:pt modelId="{60B7E0A7-FD11-4F52-8F66-584F61902398}">
      <dgm:prSet phldrT="[Text]"/>
      <dgm:spPr/>
      <dgm:t>
        <a:bodyPr/>
        <a:lstStyle/>
        <a:p>
          <a:r>
            <a:rPr lang="en-GB" dirty="0"/>
            <a:t>Sub-panels 7, 8, 9 and 11 will receive citation data </a:t>
          </a:r>
          <a:r>
            <a:rPr lang="en-GB" dirty="0">
              <a:effectLst/>
              <a:latin typeface="+mn-lt"/>
              <a:ea typeface="Calibri" panose="020F0502020204030204" pitchFamily="34" charset="0"/>
              <a:cs typeface="Times New Roman" panose="02020603050405020304" pitchFamily="18" charset="0"/>
            </a:rPr>
            <a:t>(where available), as part of indicator of academic significance</a:t>
          </a:r>
          <a:endParaRPr lang="en-GB" dirty="0"/>
        </a:p>
      </dgm:t>
    </dgm:pt>
    <dgm:pt modelId="{D258CD06-9FD9-4C09-8B03-44EC401F38D1}" type="parTrans" cxnId="{8A8334A5-C59D-4828-9437-3214E1670B3C}">
      <dgm:prSet/>
      <dgm:spPr/>
      <dgm:t>
        <a:bodyPr/>
        <a:lstStyle/>
        <a:p>
          <a:endParaRPr lang="en-GB"/>
        </a:p>
      </dgm:t>
    </dgm:pt>
    <dgm:pt modelId="{8921F673-6417-4B04-A65F-17A82701EC38}" type="sibTrans" cxnId="{8A8334A5-C59D-4828-9437-3214E1670B3C}">
      <dgm:prSet/>
      <dgm:spPr/>
      <dgm:t>
        <a:bodyPr/>
        <a:lstStyle/>
        <a:p>
          <a:endParaRPr lang="en-GB"/>
        </a:p>
      </dgm:t>
    </dgm:pt>
    <dgm:pt modelId="{9C66B469-A68A-4116-B0D2-B0B775B32067}">
      <dgm:prSet custT="1"/>
      <dgm:spPr>
        <a:solidFill>
          <a:srgbClr val="4D738A"/>
        </a:solidFill>
      </dgm:spPr>
      <dgm:t>
        <a:bodyPr/>
        <a:lstStyle/>
        <a:p>
          <a:r>
            <a:rPr lang="en-GB" sz="3200" dirty="0"/>
            <a:t>Main Panel C</a:t>
          </a:r>
        </a:p>
      </dgm:t>
    </dgm:pt>
    <dgm:pt modelId="{98ABBCFF-DD8A-4CCA-A28E-8C4493D7EA58}" type="parTrans" cxnId="{BBA974B0-1062-409D-9A39-38C8F40C33AD}">
      <dgm:prSet/>
      <dgm:spPr/>
      <dgm:t>
        <a:bodyPr/>
        <a:lstStyle/>
        <a:p>
          <a:endParaRPr lang="en-GB"/>
        </a:p>
      </dgm:t>
    </dgm:pt>
    <dgm:pt modelId="{C5E11C0D-A199-4CC3-935E-18458E1E58A5}" type="sibTrans" cxnId="{BBA974B0-1062-409D-9A39-38C8F40C33AD}">
      <dgm:prSet/>
      <dgm:spPr/>
      <dgm:t>
        <a:bodyPr/>
        <a:lstStyle/>
        <a:p>
          <a:endParaRPr lang="en-GB"/>
        </a:p>
      </dgm:t>
    </dgm:pt>
    <dgm:pt modelId="{0AF1EDCC-6D23-460B-A777-7090C1B83718}">
      <dgm:prSet custT="1"/>
      <dgm:spPr>
        <a:solidFill>
          <a:srgbClr val="4D738A"/>
        </a:solidFill>
      </dgm:spPr>
      <dgm:t>
        <a:bodyPr/>
        <a:lstStyle/>
        <a:p>
          <a:r>
            <a:rPr lang="en-GB" sz="3200" dirty="0"/>
            <a:t>Main Panel D</a:t>
          </a:r>
        </a:p>
      </dgm:t>
    </dgm:pt>
    <dgm:pt modelId="{B167FF04-99A0-4D79-87D9-EF72B9A8413F}" type="parTrans" cxnId="{EA09B083-CD99-4663-A424-B0CB6FAEEB52}">
      <dgm:prSet/>
      <dgm:spPr/>
      <dgm:t>
        <a:bodyPr/>
        <a:lstStyle/>
        <a:p>
          <a:endParaRPr lang="en-GB"/>
        </a:p>
      </dgm:t>
    </dgm:pt>
    <dgm:pt modelId="{149F84D5-7AF8-4279-9FC9-85987F28ACF2}" type="sibTrans" cxnId="{EA09B083-CD99-4663-A424-B0CB6FAEEB52}">
      <dgm:prSet/>
      <dgm:spPr/>
      <dgm:t>
        <a:bodyPr/>
        <a:lstStyle/>
        <a:p>
          <a:endParaRPr lang="en-GB"/>
        </a:p>
      </dgm:t>
    </dgm:pt>
    <dgm:pt modelId="{31EE0535-83BF-43D2-AC50-B49846971268}">
      <dgm:prSet/>
      <dgm:spPr/>
      <dgm:t>
        <a:bodyPr/>
        <a:lstStyle/>
        <a:p>
          <a:r>
            <a:rPr lang="en-GB" dirty="0"/>
            <a:t>Sub-panel 16 will receive citation data (where available), and will use where it is considered appropriate as an additional piece of supplementary evidence </a:t>
          </a:r>
        </a:p>
      </dgm:t>
    </dgm:pt>
    <dgm:pt modelId="{FBB5B928-A017-4324-A33A-E036BE6F619C}" type="parTrans" cxnId="{C99324B3-52FF-455C-9DCF-4A49A5CB48D1}">
      <dgm:prSet/>
      <dgm:spPr/>
      <dgm:t>
        <a:bodyPr/>
        <a:lstStyle/>
        <a:p>
          <a:endParaRPr lang="en-GB"/>
        </a:p>
      </dgm:t>
    </dgm:pt>
    <dgm:pt modelId="{34E25C3F-BAFA-47AD-BF3E-F8D650DC9B9B}" type="sibTrans" cxnId="{C99324B3-52FF-455C-9DCF-4A49A5CB48D1}">
      <dgm:prSet/>
      <dgm:spPr/>
      <dgm:t>
        <a:bodyPr/>
        <a:lstStyle/>
        <a:p>
          <a:endParaRPr lang="en-GB"/>
        </a:p>
      </dgm:t>
    </dgm:pt>
    <dgm:pt modelId="{150BE70B-1F86-4463-9EDA-76936372DA2E}">
      <dgm:prSet/>
      <dgm:spPr/>
      <dgm:t>
        <a:bodyPr/>
        <a:lstStyle/>
        <a:p>
          <a:r>
            <a:rPr lang="en-GB" dirty="0"/>
            <a:t>No sub-panels will receive or use citation data</a:t>
          </a:r>
        </a:p>
      </dgm:t>
    </dgm:pt>
    <dgm:pt modelId="{C55F68E7-0B12-46A5-88EA-EC113C8D66AF}" type="parTrans" cxnId="{CD3FDD9F-2EED-471A-9125-74BB530AD29B}">
      <dgm:prSet/>
      <dgm:spPr/>
      <dgm:t>
        <a:bodyPr/>
        <a:lstStyle/>
        <a:p>
          <a:endParaRPr lang="en-GB"/>
        </a:p>
      </dgm:t>
    </dgm:pt>
    <dgm:pt modelId="{90850D6B-6AF4-4A60-A54A-009FEAA09A15}" type="sibTrans" cxnId="{CD3FDD9F-2EED-471A-9125-74BB530AD29B}">
      <dgm:prSet/>
      <dgm:spPr/>
      <dgm:t>
        <a:bodyPr/>
        <a:lstStyle/>
        <a:p>
          <a:endParaRPr lang="en-GB"/>
        </a:p>
      </dgm:t>
    </dgm:pt>
    <dgm:pt modelId="{FF4F65B7-BE41-4B7F-A7B3-CE1EA14B47B3}" type="pres">
      <dgm:prSet presAssocID="{EA68493D-A1CF-4956-946A-C5F68CAA369B}" presName="Name0" presStyleCnt="0">
        <dgm:presLayoutVars>
          <dgm:dir/>
          <dgm:animLvl val="lvl"/>
          <dgm:resizeHandles val="exact"/>
        </dgm:presLayoutVars>
      </dgm:prSet>
      <dgm:spPr/>
      <dgm:t>
        <a:bodyPr/>
        <a:lstStyle/>
        <a:p>
          <a:endParaRPr lang="en-US"/>
        </a:p>
      </dgm:t>
    </dgm:pt>
    <dgm:pt modelId="{B7C5D22D-D1AA-4F8C-B36A-ECBA29DF8B03}" type="pres">
      <dgm:prSet presAssocID="{BDF0586F-0C78-4CA5-9072-045452012E22}" presName="linNode" presStyleCnt="0"/>
      <dgm:spPr/>
    </dgm:pt>
    <dgm:pt modelId="{9F4011AB-070C-4F0D-9DC8-39C158F9B32A}" type="pres">
      <dgm:prSet presAssocID="{BDF0586F-0C78-4CA5-9072-045452012E22}" presName="parentText" presStyleLbl="node1" presStyleIdx="0" presStyleCnt="4" custScaleX="97961" custScaleY="71412">
        <dgm:presLayoutVars>
          <dgm:chMax val="1"/>
          <dgm:bulletEnabled val="1"/>
        </dgm:presLayoutVars>
      </dgm:prSet>
      <dgm:spPr/>
      <dgm:t>
        <a:bodyPr/>
        <a:lstStyle/>
        <a:p>
          <a:endParaRPr lang="en-US"/>
        </a:p>
      </dgm:t>
    </dgm:pt>
    <dgm:pt modelId="{BBC11065-A273-4D18-82B0-655753B37BE3}" type="pres">
      <dgm:prSet presAssocID="{BDF0586F-0C78-4CA5-9072-045452012E22}" presName="descendantText" presStyleLbl="alignAccFollowNode1" presStyleIdx="0" presStyleCnt="4" custScaleX="92879" custScaleY="79941">
        <dgm:presLayoutVars>
          <dgm:bulletEnabled val="1"/>
        </dgm:presLayoutVars>
      </dgm:prSet>
      <dgm:spPr/>
      <dgm:t>
        <a:bodyPr/>
        <a:lstStyle/>
        <a:p>
          <a:endParaRPr lang="en-US"/>
        </a:p>
      </dgm:t>
    </dgm:pt>
    <dgm:pt modelId="{10AF2C3A-7379-4DAB-9928-C3D9469526E4}" type="pres">
      <dgm:prSet presAssocID="{B55123B5-449C-4DA0-AA8C-5C3EDACF9D9C}" presName="sp" presStyleCnt="0"/>
      <dgm:spPr/>
    </dgm:pt>
    <dgm:pt modelId="{00978859-71E8-482A-8390-5EFA98447F3E}" type="pres">
      <dgm:prSet presAssocID="{22E853E1-6ACA-432B-B005-CE029D07E594}" presName="linNode" presStyleCnt="0"/>
      <dgm:spPr/>
    </dgm:pt>
    <dgm:pt modelId="{15B38009-133E-4727-A654-30EEEB9FB23F}" type="pres">
      <dgm:prSet presAssocID="{22E853E1-6ACA-432B-B005-CE029D07E594}" presName="parentText" presStyleLbl="node1" presStyleIdx="1" presStyleCnt="4" custScaleX="97961" custScaleY="71412">
        <dgm:presLayoutVars>
          <dgm:chMax val="1"/>
          <dgm:bulletEnabled val="1"/>
        </dgm:presLayoutVars>
      </dgm:prSet>
      <dgm:spPr/>
      <dgm:t>
        <a:bodyPr/>
        <a:lstStyle/>
        <a:p>
          <a:endParaRPr lang="en-US"/>
        </a:p>
      </dgm:t>
    </dgm:pt>
    <dgm:pt modelId="{E2D13778-E7BE-40E7-852E-4813C30875AE}" type="pres">
      <dgm:prSet presAssocID="{22E853E1-6ACA-432B-B005-CE029D07E594}" presName="descendantText" presStyleLbl="alignAccFollowNode1" presStyleIdx="1" presStyleCnt="4" custScaleX="92879" custScaleY="79941">
        <dgm:presLayoutVars>
          <dgm:bulletEnabled val="1"/>
        </dgm:presLayoutVars>
      </dgm:prSet>
      <dgm:spPr/>
      <dgm:t>
        <a:bodyPr/>
        <a:lstStyle/>
        <a:p>
          <a:endParaRPr lang="en-US"/>
        </a:p>
      </dgm:t>
    </dgm:pt>
    <dgm:pt modelId="{133C483F-3A3A-446A-A8B2-E9A8076BD5AB}" type="pres">
      <dgm:prSet presAssocID="{C348676C-FAEA-4E5A-A02B-411E1EFF000E}" presName="sp" presStyleCnt="0"/>
      <dgm:spPr/>
    </dgm:pt>
    <dgm:pt modelId="{016086F9-1F77-4F9B-8239-CAE40D39CE1C}" type="pres">
      <dgm:prSet presAssocID="{9C66B469-A68A-4116-B0D2-B0B775B32067}" presName="linNode" presStyleCnt="0"/>
      <dgm:spPr/>
    </dgm:pt>
    <dgm:pt modelId="{D5BAC58A-9C34-48D3-850D-C5B78F0513D9}" type="pres">
      <dgm:prSet presAssocID="{9C66B469-A68A-4116-B0D2-B0B775B32067}" presName="parentText" presStyleLbl="node1" presStyleIdx="2" presStyleCnt="4" custScaleX="97961" custScaleY="71412">
        <dgm:presLayoutVars>
          <dgm:chMax val="1"/>
          <dgm:bulletEnabled val="1"/>
        </dgm:presLayoutVars>
      </dgm:prSet>
      <dgm:spPr/>
      <dgm:t>
        <a:bodyPr/>
        <a:lstStyle/>
        <a:p>
          <a:endParaRPr lang="en-US"/>
        </a:p>
      </dgm:t>
    </dgm:pt>
    <dgm:pt modelId="{12A59864-CACB-4591-8B51-025844A80C9C}" type="pres">
      <dgm:prSet presAssocID="{9C66B469-A68A-4116-B0D2-B0B775B32067}" presName="descendantText" presStyleLbl="alignAccFollowNode1" presStyleIdx="2" presStyleCnt="4" custScaleX="92879" custScaleY="79941">
        <dgm:presLayoutVars>
          <dgm:bulletEnabled val="1"/>
        </dgm:presLayoutVars>
      </dgm:prSet>
      <dgm:spPr/>
      <dgm:t>
        <a:bodyPr/>
        <a:lstStyle/>
        <a:p>
          <a:endParaRPr lang="en-US"/>
        </a:p>
      </dgm:t>
    </dgm:pt>
    <dgm:pt modelId="{0972B3A8-E930-4BF5-9BCE-A2BB34A0EDAC}" type="pres">
      <dgm:prSet presAssocID="{C5E11C0D-A199-4CC3-935E-18458E1E58A5}" presName="sp" presStyleCnt="0"/>
      <dgm:spPr/>
    </dgm:pt>
    <dgm:pt modelId="{70233BBE-EBEF-4FEA-8C1C-B0A595E7F81C}" type="pres">
      <dgm:prSet presAssocID="{0AF1EDCC-6D23-460B-A777-7090C1B83718}" presName="linNode" presStyleCnt="0"/>
      <dgm:spPr/>
    </dgm:pt>
    <dgm:pt modelId="{B66D3243-80EB-4877-A41A-29C268F4E1C3}" type="pres">
      <dgm:prSet presAssocID="{0AF1EDCC-6D23-460B-A777-7090C1B83718}" presName="parentText" presStyleLbl="node1" presStyleIdx="3" presStyleCnt="4" custScaleX="97961" custScaleY="71412">
        <dgm:presLayoutVars>
          <dgm:chMax val="1"/>
          <dgm:bulletEnabled val="1"/>
        </dgm:presLayoutVars>
      </dgm:prSet>
      <dgm:spPr/>
      <dgm:t>
        <a:bodyPr/>
        <a:lstStyle/>
        <a:p>
          <a:endParaRPr lang="en-US"/>
        </a:p>
      </dgm:t>
    </dgm:pt>
    <dgm:pt modelId="{663E91CE-A072-4F67-9A31-D1B273AD2C1A}" type="pres">
      <dgm:prSet presAssocID="{0AF1EDCC-6D23-460B-A777-7090C1B83718}" presName="descendantText" presStyleLbl="alignAccFollowNode1" presStyleIdx="3" presStyleCnt="4" custScaleX="92879" custScaleY="79941">
        <dgm:presLayoutVars>
          <dgm:bulletEnabled val="1"/>
        </dgm:presLayoutVars>
      </dgm:prSet>
      <dgm:spPr/>
      <dgm:t>
        <a:bodyPr/>
        <a:lstStyle/>
        <a:p>
          <a:endParaRPr lang="en-US"/>
        </a:p>
      </dgm:t>
    </dgm:pt>
  </dgm:ptLst>
  <dgm:cxnLst>
    <dgm:cxn modelId="{FF2160D5-F533-4FA5-9F61-59C7A12C62F5}" type="presOf" srcId="{BDF0586F-0C78-4CA5-9072-045452012E22}" destId="{9F4011AB-070C-4F0D-9DC8-39C158F9B32A}" srcOrd="0" destOrd="0" presId="urn:microsoft.com/office/officeart/2005/8/layout/vList5"/>
    <dgm:cxn modelId="{CD3FDD9F-2EED-471A-9125-74BB530AD29B}" srcId="{0AF1EDCC-6D23-460B-A777-7090C1B83718}" destId="{150BE70B-1F86-4463-9EDA-76936372DA2E}" srcOrd="0" destOrd="0" parTransId="{C55F68E7-0B12-46A5-88EA-EC113C8D66AF}" sibTransId="{90850D6B-6AF4-4A60-A54A-009FEAA09A15}"/>
    <dgm:cxn modelId="{EA09B083-CD99-4663-A424-B0CB6FAEEB52}" srcId="{EA68493D-A1CF-4956-946A-C5F68CAA369B}" destId="{0AF1EDCC-6D23-460B-A777-7090C1B83718}" srcOrd="3" destOrd="0" parTransId="{B167FF04-99A0-4D79-87D9-EF72B9A8413F}" sibTransId="{149F84D5-7AF8-4279-9FC9-85987F28ACF2}"/>
    <dgm:cxn modelId="{F7745209-1DC4-48CC-A465-A98DAB174EF5}" type="presOf" srcId="{31EE0535-83BF-43D2-AC50-B49846971268}" destId="{12A59864-CACB-4591-8B51-025844A80C9C}" srcOrd="0" destOrd="0" presId="urn:microsoft.com/office/officeart/2005/8/layout/vList5"/>
    <dgm:cxn modelId="{7DF5EFFB-41CE-493D-9CE5-1C6589ECCB34}" type="presOf" srcId="{60B7E0A7-FD11-4F52-8F66-584F61902398}" destId="{E2D13778-E7BE-40E7-852E-4813C30875AE}" srcOrd="0" destOrd="0" presId="urn:microsoft.com/office/officeart/2005/8/layout/vList5"/>
    <dgm:cxn modelId="{ADB76E18-0BD0-406C-A4E0-ECE8728CEC91}" type="presOf" srcId="{0AF1EDCC-6D23-460B-A777-7090C1B83718}" destId="{B66D3243-80EB-4877-A41A-29C268F4E1C3}" srcOrd="0" destOrd="0" presId="urn:microsoft.com/office/officeart/2005/8/layout/vList5"/>
    <dgm:cxn modelId="{328D57EF-F7BE-45BA-B1D9-E8E8BD0D73FA}" type="presOf" srcId="{22E853E1-6ACA-432B-B005-CE029D07E594}" destId="{15B38009-133E-4727-A654-30EEEB9FB23F}" srcOrd="0" destOrd="0" presId="urn:microsoft.com/office/officeart/2005/8/layout/vList5"/>
    <dgm:cxn modelId="{CB17F6EA-2A4C-44FC-880B-568BF810D3A5}" type="presOf" srcId="{9C66B469-A68A-4116-B0D2-B0B775B32067}" destId="{D5BAC58A-9C34-48D3-850D-C5B78F0513D9}" srcOrd="0" destOrd="0" presId="urn:microsoft.com/office/officeart/2005/8/layout/vList5"/>
    <dgm:cxn modelId="{B65760F4-4349-4F6D-B59A-E6AE48980337}" srcId="{EA68493D-A1CF-4956-946A-C5F68CAA369B}" destId="{22E853E1-6ACA-432B-B005-CE029D07E594}" srcOrd="1" destOrd="0" parTransId="{08162EBA-623F-4F76-AA13-0AB04FEC9507}" sibTransId="{C348676C-FAEA-4E5A-A02B-411E1EFF000E}"/>
    <dgm:cxn modelId="{5B11A56A-55A5-4284-9134-0493EF02F21B}" type="presOf" srcId="{122C5E25-F85B-40B0-B360-64CBCEA15EAB}" destId="{BBC11065-A273-4D18-82B0-655753B37BE3}" srcOrd="0" destOrd="0" presId="urn:microsoft.com/office/officeart/2005/8/layout/vList5"/>
    <dgm:cxn modelId="{209C5984-A69B-40E2-B37C-F973B48AD87A}" type="presOf" srcId="{EA68493D-A1CF-4956-946A-C5F68CAA369B}" destId="{FF4F65B7-BE41-4B7F-A7B3-CE1EA14B47B3}" srcOrd="0" destOrd="0" presId="urn:microsoft.com/office/officeart/2005/8/layout/vList5"/>
    <dgm:cxn modelId="{BBA974B0-1062-409D-9A39-38C8F40C33AD}" srcId="{EA68493D-A1CF-4956-946A-C5F68CAA369B}" destId="{9C66B469-A68A-4116-B0D2-B0B775B32067}" srcOrd="2" destOrd="0" parTransId="{98ABBCFF-DD8A-4CCA-A28E-8C4493D7EA58}" sibTransId="{C5E11C0D-A199-4CC3-935E-18458E1E58A5}"/>
    <dgm:cxn modelId="{C99324B3-52FF-455C-9DCF-4A49A5CB48D1}" srcId="{9C66B469-A68A-4116-B0D2-B0B775B32067}" destId="{31EE0535-83BF-43D2-AC50-B49846971268}" srcOrd="0" destOrd="0" parTransId="{FBB5B928-A017-4324-A33A-E036BE6F619C}" sibTransId="{34E25C3F-BAFA-47AD-BF3E-F8D650DC9B9B}"/>
    <dgm:cxn modelId="{F2FC9665-6A99-47B4-9B7B-57051B761788}" srcId="{BDF0586F-0C78-4CA5-9072-045452012E22}" destId="{122C5E25-F85B-40B0-B360-64CBCEA15EAB}" srcOrd="0" destOrd="0" parTransId="{3705E641-8FE6-43C9-96BD-F85AD0D10087}" sibTransId="{C5ED5B34-C71B-44DE-A232-D0C8AD38B2EC}"/>
    <dgm:cxn modelId="{023362D8-456D-4CA5-8A60-02432F093444}" srcId="{EA68493D-A1CF-4956-946A-C5F68CAA369B}" destId="{BDF0586F-0C78-4CA5-9072-045452012E22}" srcOrd="0" destOrd="0" parTransId="{FBFF9745-69C6-4359-8657-CC8A77A33DD7}" sibTransId="{B55123B5-449C-4DA0-AA8C-5C3EDACF9D9C}"/>
    <dgm:cxn modelId="{B11698CF-2836-418D-B44C-DAED7A26D930}" type="presOf" srcId="{150BE70B-1F86-4463-9EDA-76936372DA2E}" destId="{663E91CE-A072-4F67-9A31-D1B273AD2C1A}" srcOrd="0" destOrd="0" presId="urn:microsoft.com/office/officeart/2005/8/layout/vList5"/>
    <dgm:cxn modelId="{8A8334A5-C59D-4828-9437-3214E1670B3C}" srcId="{22E853E1-6ACA-432B-B005-CE029D07E594}" destId="{60B7E0A7-FD11-4F52-8F66-584F61902398}" srcOrd="0" destOrd="0" parTransId="{D258CD06-9FD9-4C09-8B03-44EC401F38D1}" sibTransId="{8921F673-6417-4B04-A65F-17A82701EC38}"/>
    <dgm:cxn modelId="{73F5563F-2EC9-40F8-AAB9-111FD78669EA}" type="presParOf" srcId="{FF4F65B7-BE41-4B7F-A7B3-CE1EA14B47B3}" destId="{B7C5D22D-D1AA-4F8C-B36A-ECBA29DF8B03}" srcOrd="0" destOrd="0" presId="urn:microsoft.com/office/officeart/2005/8/layout/vList5"/>
    <dgm:cxn modelId="{27BB2528-10F6-4586-AFD7-02B52AF2219E}" type="presParOf" srcId="{B7C5D22D-D1AA-4F8C-B36A-ECBA29DF8B03}" destId="{9F4011AB-070C-4F0D-9DC8-39C158F9B32A}" srcOrd="0" destOrd="0" presId="urn:microsoft.com/office/officeart/2005/8/layout/vList5"/>
    <dgm:cxn modelId="{AD88DA5C-7264-4A35-8A2C-8A6E88DC1D2B}" type="presParOf" srcId="{B7C5D22D-D1AA-4F8C-B36A-ECBA29DF8B03}" destId="{BBC11065-A273-4D18-82B0-655753B37BE3}" srcOrd="1" destOrd="0" presId="urn:microsoft.com/office/officeart/2005/8/layout/vList5"/>
    <dgm:cxn modelId="{D251BD50-D036-4876-B2AB-D496CC552C00}" type="presParOf" srcId="{FF4F65B7-BE41-4B7F-A7B3-CE1EA14B47B3}" destId="{10AF2C3A-7379-4DAB-9928-C3D9469526E4}" srcOrd="1" destOrd="0" presId="urn:microsoft.com/office/officeart/2005/8/layout/vList5"/>
    <dgm:cxn modelId="{C000FA29-0909-45A4-BEA5-277ACA84CA6D}" type="presParOf" srcId="{FF4F65B7-BE41-4B7F-A7B3-CE1EA14B47B3}" destId="{00978859-71E8-482A-8390-5EFA98447F3E}" srcOrd="2" destOrd="0" presId="urn:microsoft.com/office/officeart/2005/8/layout/vList5"/>
    <dgm:cxn modelId="{DF2120C7-BB88-4140-92C0-9A4157DC24CF}" type="presParOf" srcId="{00978859-71E8-482A-8390-5EFA98447F3E}" destId="{15B38009-133E-4727-A654-30EEEB9FB23F}" srcOrd="0" destOrd="0" presId="urn:microsoft.com/office/officeart/2005/8/layout/vList5"/>
    <dgm:cxn modelId="{B3EB6D8C-4F9B-4B0F-BB4A-E4A8FECCC89B}" type="presParOf" srcId="{00978859-71E8-482A-8390-5EFA98447F3E}" destId="{E2D13778-E7BE-40E7-852E-4813C30875AE}" srcOrd="1" destOrd="0" presId="urn:microsoft.com/office/officeart/2005/8/layout/vList5"/>
    <dgm:cxn modelId="{0FD553A2-1B66-4DEC-A25B-21ABD1FAA5A1}" type="presParOf" srcId="{FF4F65B7-BE41-4B7F-A7B3-CE1EA14B47B3}" destId="{133C483F-3A3A-446A-A8B2-E9A8076BD5AB}" srcOrd="3" destOrd="0" presId="urn:microsoft.com/office/officeart/2005/8/layout/vList5"/>
    <dgm:cxn modelId="{6B8CF352-D6A5-4A44-8263-7265314C8D22}" type="presParOf" srcId="{FF4F65B7-BE41-4B7F-A7B3-CE1EA14B47B3}" destId="{016086F9-1F77-4F9B-8239-CAE40D39CE1C}" srcOrd="4" destOrd="0" presId="urn:microsoft.com/office/officeart/2005/8/layout/vList5"/>
    <dgm:cxn modelId="{70589931-3472-4FAE-9DFA-92687C5254C8}" type="presParOf" srcId="{016086F9-1F77-4F9B-8239-CAE40D39CE1C}" destId="{D5BAC58A-9C34-48D3-850D-C5B78F0513D9}" srcOrd="0" destOrd="0" presId="urn:microsoft.com/office/officeart/2005/8/layout/vList5"/>
    <dgm:cxn modelId="{AAFA6A22-EBBC-45FB-B8A7-049DA977D4FA}" type="presParOf" srcId="{016086F9-1F77-4F9B-8239-CAE40D39CE1C}" destId="{12A59864-CACB-4591-8B51-025844A80C9C}" srcOrd="1" destOrd="0" presId="urn:microsoft.com/office/officeart/2005/8/layout/vList5"/>
    <dgm:cxn modelId="{DBE34873-9F1B-425F-9A89-D991648B55FF}" type="presParOf" srcId="{FF4F65B7-BE41-4B7F-A7B3-CE1EA14B47B3}" destId="{0972B3A8-E930-4BF5-9BCE-A2BB34A0EDAC}" srcOrd="5" destOrd="0" presId="urn:microsoft.com/office/officeart/2005/8/layout/vList5"/>
    <dgm:cxn modelId="{69E53A81-C4F7-49F6-B89E-06749A927B91}" type="presParOf" srcId="{FF4F65B7-BE41-4B7F-A7B3-CE1EA14B47B3}" destId="{70233BBE-EBEF-4FEA-8C1C-B0A595E7F81C}" srcOrd="6" destOrd="0" presId="urn:microsoft.com/office/officeart/2005/8/layout/vList5"/>
    <dgm:cxn modelId="{A868E1C0-1A8C-4B20-92C1-734AC8A13A4D}" type="presParOf" srcId="{70233BBE-EBEF-4FEA-8C1C-B0A595E7F81C}" destId="{B66D3243-80EB-4877-A41A-29C268F4E1C3}" srcOrd="0" destOrd="0" presId="urn:microsoft.com/office/officeart/2005/8/layout/vList5"/>
    <dgm:cxn modelId="{52774628-57B1-4752-BEB6-DDCEE12BCC9E}" type="presParOf" srcId="{70233BBE-EBEF-4FEA-8C1C-B0A595E7F81C}" destId="{663E91CE-A072-4F67-9A31-D1B273AD2C1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3625A0-3347-4934-A9E2-A19AC0C487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3901EAB-0ED0-493F-9F1B-B4B31C53510A}">
      <dgm:prSet/>
      <dgm:spPr>
        <a:solidFill>
          <a:srgbClr val="4D738A"/>
        </a:solidFill>
      </dgm:spPr>
      <dgm:t>
        <a:bodyPr/>
        <a:lstStyle/>
        <a:p>
          <a:pPr rtl="0"/>
          <a:r>
            <a:rPr lang="en-GB"/>
            <a:t>Reach </a:t>
          </a:r>
        </a:p>
      </dgm:t>
    </dgm:pt>
    <dgm:pt modelId="{ED8B1BE6-4261-46B4-A6D2-69D344BB41AD}" type="parTrans" cxnId="{255BCD50-FB90-4441-8BA2-6669CC23DF73}">
      <dgm:prSet/>
      <dgm:spPr/>
      <dgm:t>
        <a:bodyPr/>
        <a:lstStyle/>
        <a:p>
          <a:endParaRPr lang="en-GB"/>
        </a:p>
      </dgm:t>
    </dgm:pt>
    <dgm:pt modelId="{08E95421-CC47-489B-B440-A5BEC506BBDA}" type="sibTrans" cxnId="{255BCD50-FB90-4441-8BA2-6669CC23DF73}">
      <dgm:prSet/>
      <dgm:spPr/>
      <dgm:t>
        <a:bodyPr/>
        <a:lstStyle/>
        <a:p>
          <a:endParaRPr lang="en-GB"/>
        </a:p>
      </dgm:t>
    </dgm:pt>
    <dgm:pt modelId="{8127963A-59E6-46C7-91E3-61D2ACA38AEA}">
      <dgm:prSet/>
      <dgm:spPr>
        <a:solidFill>
          <a:srgbClr val="D8E2EE">
            <a:alpha val="90000"/>
          </a:srgbClr>
        </a:solidFill>
      </dgm:spPr>
      <dgm:t>
        <a:bodyPr/>
        <a:lstStyle/>
        <a:p>
          <a:pPr rtl="0"/>
          <a:r>
            <a:rPr lang="en-GB" dirty="0"/>
            <a:t>the extent and/or diversity of the beneficiaries of the impact, as relevant to the nature of the impact. (It will </a:t>
          </a:r>
          <a:r>
            <a:rPr lang="en-GB" b="1" dirty="0"/>
            <a:t>not</a:t>
          </a:r>
          <a:r>
            <a:rPr lang="en-GB" dirty="0"/>
            <a:t> be assessed in geographic terms, nor in terms of absolute numbers of beneficiaries.)</a:t>
          </a:r>
        </a:p>
      </dgm:t>
    </dgm:pt>
    <dgm:pt modelId="{CCD53954-6AE0-4987-A7AA-278463722A81}" type="parTrans" cxnId="{01DE74F2-4F4E-47F4-B3BE-3B64A0017E86}">
      <dgm:prSet/>
      <dgm:spPr/>
      <dgm:t>
        <a:bodyPr/>
        <a:lstStyle/>
        <a:p>
          <a:endParaRPr lang="en-GB"/>
        </a:p>
      </dgm:t>
    </dgm:pt>
    <dgm:pt modelId="{060CDF80-E4E7-4F8E-BCD2-162DCE11F5CF}" type="sibTrans" cxnId="{01DE74F2-4F4E-47F4-B3BE-3B64A0017E86}">
      <dgm:prSet/>
      <dgm:spPr/>
      <dgm:t>
        <a:bodyPr/>
        <a:lstStyle/>
        <a:p>
          <a:endParaRPr lang="en-GB"/>
        </a:p>
      </dgm:t>
    </dgm:pt>
    <dgm:pt modelId="{7E589476-47F4-45E1-BBF9-97C25A7DFCE6}">
      <dgm:prSet/>
      <dgm:spPr>
        <a:solidFill>
          <a:srgbClr val="4D738A"/>
        </a:solidFill>
      </dgm:spPr>
      <dgm:t>
        <a:bodyPr/>
        <a:lstStyle/>
        <a:p>
          <a:pPr rtl="0"/>
          <a:r>
            <a:rPr lang="en-GB"/>
            <a:t>Significance </a:t>
          </a:r>
        </a:p>
      </dgm:t>
    </dgm:pt>
    <dgm:pt modelId="{0D3693D2-85BA-47EE-8CA3-01DD679AD301}" type="parTrans" cxnId="{CFF07BCA-D518-44EC-BB8F-28C020742A34}">
      <dgm:prSet/>
      <dgm:spPr/>
      <dgm:t>
        <a:bodyPr/>
        <a:lstStyle/>
        <a:p>
          <a:endParaRPr lang="en-GB"/>
        </a:p>
      </dgm:t>
    </dgm:pt>
    <dgm:pt modelId="{5956E81E-C261-4BC9-8901-FDDA51CA18DC}" type="sibTrans" cxnId="{CFF07BCA-D518-44EC-BB8F-28C020742A34}">
      <dgm:prSet/>
      <dgm:spPr/>
      <dgm:t>
        <a:bodyPr/>
        <a:lstStyle/>
        <a:p>
          <a:endParaRPr lang="en-GB"/>
        </a:p>
      </dgm:t>
    </dgm:pt>
    <dgm:pt modelId="{2346B6EE-A112-46B4-88E2-F18F77F96C2F}">
      <dgm:prSet/>
      <dgm:spPr>
        <a:solidFill>
          <a:srgbClr val="D8E2EE">
            <a:alpha val="90000"/>
          </a:srgbClr>
        </a:solidFill>
      </dgm:spPr>
      <dgm:t>
        <a:bodyPr/>
        <a:lstStyle/>
        <a:p>
          <a:pPr rtl="0"/>
          <a:r>
            <a:rPr lang="en-GB"/>
            <a:t>the degree to which the impact has enabled, enriched, influenced, informed or changed the performance, policies, practices, products, services, understanding, awareness or well-being of the beneficiaries.</a:t>
          </a:r>
        </a:p>
      </dgm:t>
    </dgm:pt>
    <dgm:pt modelId="{C2B65CC6-5589-4FE3-9DAA-B7164AF3BB6E}" type="parTrans" cxnId="{86F6CDCC-1585-4D1A-8DDF-9680FC0ED534}">
      <dgm:prSet/>
      <dgm:spPr/>
      <dgm:t>
        <a:bodyPr/>
        <a:lstStyle/>
        <a:p>
          <a:endParaRPr lang="en-GB"/>
        </a:p>
      </dgm:t>
    </dgm:pt>
    <dgm:pt modelId="{93FC6A50-4837-4D53-8933-A7F16C9BFE6F}" type="sibTrans" cxnId="{86F6CDCC-1585-4D1A-8DDF-9680FC0ED534}">
      <dgm:prSet/>
      <dgm:spPr/>
      <dgm:t>
        <a:bodyPr/>
        <a:lstStyle/>
        <a:p>
          <a:endParaRPr lang="en-GB"/>
        </a:p>
      </dgm:t>
    </dgm:pt>
    <dgm:pt modelId="{7391CD91-CE93-4456-A67A-A7003E145EA0}" type="pres">
      <dgm:prSet presAssocID="{513625A0-3347-4934-A9E2-A19AC0C4874E}" presName="Name0" presStyleCnt="0">
        <dgm:presLayoutVars>
          <dgm:dir/>
          <dgm:animLvl val="lvl"/>
          <dgm:resizeHandles val="exact"/>
        </dgm:presLayoutVars>
      </dgm:prSet>
      <dgm:spPr/>
      <dgm:t>
        <a:bodyPr/>
        <a:lstStyle/>
        <a:p>
          <a:endParaRPr lang="en-US"/>
        </a:p>
      </dgm:t>
    </dgm:pt>
    <dgm:pt modelId="{026E5439-CFF1-42F6-AC22-846508FE5690}" type="pres">
      <dgm:prSet presAssocID="{63901EAB-0ED0-493F-9F1B-B4B31C53510A}" presName="composite" presStyleCnt="0"/>
      <dgm:spPr/>
    </dgm:pt>
    <dgm:pt modelId="{1ED54CDE-00C7-4A0D-B9FC-9571769FDFAA}" type="pres">
      <dgm:prSet presAssocID="{63901EAB-0ED0-493F-9F1B-B4B31C53510A}" presName="parTx" presStyleLbl="alignNode1" presStyleIdx="0" presStyleCnt="2">
        <dgm:presLayoutVars>
          <dgm:chMax val="0"/>
          <dgm:chPref val="0"/>
          <dgm:bulletEnabled val="1"/>
        </dgm:presLayoutVars>
      </dgm:prSet>
      <dgm:spPr/>
      <dgm:t>
        <a:bodyPr/>
        <a:lstStyle/>
        <a:p>
          <a:endParaRPr lang="en-US"/>
        </a:p>
      </dgm:t>
    </dgm:pt>
    <dgm:pt modelId="{DA872A80-DBBE-43B5-9285-BD96539CF80A}" type="pres">
      <dgm:prSet presAssocID="{63901EAB-0ED0-493F-9F1B-B4B31C53510A}" presName="desTx" presStyleLbl="alignAccFollowNode1" presStyleIdx="0" presStyleCnt="2">
        <dgm:presLayoutVars>
          <dgm:bulletEnabled val="1"/>
        </dgm:presLayoutVars>
      </dgm:prSet>
      <dgm:spPr/>
      <dgm:t>
        <a:bodyPr/>
        <a:lstStyle/>
        <a:p>
          <a:endParaRPr lang="en-US"/>
        </a:p>
      </dgm:t>
    </dgm:pt>
    <dgm:pt modelId="{D8EAF0BF-A60B-495C-BD95-767A913C81D4}" type="pres">
      <dgm:prSet presAssocID="{08E95421-CC47-489B-B440-A5BEC506BBDA}" presName="space" presStyleCnt="0"/>
      <dgm:spPr/>
    </dgm:pt>
    <dgm:pt modelId="{58FD6C26-9A2A-4949-8650-7561CF0ABD50}" type="pres">
      <dgm:prSet presAssocID="{7E589476-47F4-45E1-BBF9-97C25A7DFCE6}" presName="composite" presStyleCnt="0"/>
      <dgm:spPr/>
    </dgm:pt>
    <dgm:pt modelId="{8404056C-8CD4-4A46-A7C4-B83BA148C7CB}" type="pres">
      <dgm:prSet presAssocID="{7E589476-47F4-45E1-BBF9-97C25A7DFCE6}" presName="parTx" presStyleLbl="alignNode1" presStyleIdx="1" presStyleCnt="2">
        <dgm:presLayoutVars>
          <dgm:chMax val="0"/>
          <dgm:chPref val="0"/>
          <dgm:bulletEnabled val="1"/>
        </dgm:presLayoutVars>
      </dgm:prSet>
      <dgm:spPr/>
      <dgm:t>
        <a:bodyPr/>
        <a:lstStyle/>
        <a:p>
          <a:endParaRPr lang="en-US"/>
        </a:p>
      </dgm:t>
    </dgm:pt>
    <dgm:pt modelId="{89D9C2FC-4ED6-470E-9DEA-7812F2269B5C}" type="pres">
      <dgm:prSet presAssocID="{7E589476-47F4-45E1-BBF9-97C25A7DFCE6}" presName="desTx" presStyleLbl="alignAccFollowNode1" presStyleIdx="1" presStyleCnt="2">
        <dgm:presLayoutVars>
          <dgm:bulletEnabled val="1"/>
        </dgm:presLayoutVars>
      </dgm:prSet>
      <dgm:spPr/>
      <dgm:t>
        <a:bodyPr/>
        <a:lstStyle/>
        <a:p>
          <a:endParaRPr lang="en-US"/>
        </a:p>
      </dgm:t>
    </dgm:pt>
  </dgm:ptLst>
  <dgm:cxnLst>
    <dgm:cxn modelId="{0288F9D5-866A-4562-BE62-03C3A73973F2}" type="presOf" srcId="{2346B6EE-A112-46B4-88E2-F18F77F96C2F}" destId="{89D9C2FC-4ED6-470E-9DEA-7812F2269B5C}" srcOrd="0" destOrd="0" presId="urn:microsoft.com/office/officeart/2005/8/layout/hList1"/>
    <dgm:cxn modelId="{86F6CDCC-1585-4D1A-8DDF-9680FC0ED534}" srcId="{7E589476-47F4-45E1-BBF9-97C25A7DFCE6}" destId="{2346B6EE-A112-46B4-88E2-F18F77F96C2F}" srcOrd="0" destOrd="0" parTransId="{C2B65CC6-5589-4FE3-9DAA-B7164AF3BB6E}" sibTransId="{93FC6A50-4837-4D53-8933-A7F16C9BFE6F}"/>
    <dgm:cxn modelId="{CD9F0F28-C0A0-4E2C-AAF5-1818EF4F8406}" type="presOf" srcId="{63901EAB-0ED0-493F-9F1B-B4B31C53510A}" destId="{1ED54CDE-00C7-4A0D-B9FC-9571769FDFAA}" srcOrd="0" destOrd="0" presId="urn:microsoft.com/office/officeart/2005/8/layout/hList1"/>
    <dgm:cxn modelId="{255BCD50-FB90-4441-8BA2-6669CC23DF73}" srcId="{513625A0-3347-4934-A9E2-A19AC0C4874E}" destId="{63901EAB-0ED0-493F-9F1B-B4B31C53510A}" srcOrd="0" destOrd="0" parTransId="{ED8B1BE6-4261-46B4-A6D2-69D344BB41AD}" sibTransId="{08E95421-CC47-489B-B440-A5BEC506BBDA}"/>
    <dgm:cxn modelId="{CFF07BCA-D518-44EC-BB8F-28C020742A34}" srcId="{513625A0-3347-4934-A9E2-A19AC0C4874E}" destId="{7E589476-47F4-45E1-BBF9-97C25A7DFCE6}" srcOrd="1" destOrd="0" parTransId="{0D3693D2-85BA-47EE-8CA3-01DD679AD301}" sibTransId="{5956E81E-C261-4BC9-8901-FDDA51CA18DC}"/>
    <dgm:cxn modelId="{01DE74F2-4F4E-47F4-B3BE-3B64A0017E86}" srcId="{63901EAB-0ED0-493F-9F1B-B4B31C53510A}" destId="{8127963A-59E6-46C7-91E3-61D2ACA38AEA}" srcOrd="0" destOrd="0" parTransId="{CCD53954-6AE0-4987-A7AA-278463722A81}" sibTransId="{060CDF80-E4E7-4F8E-BCD2-162DCE11F5CF}"/>
    <dgm:cxn modelId="{49928CBC-F651-4B98-AFFD-55627B32215D}" type="presOf" srcId="{513625A0-3347-4934-A9E2-A19AC0C4874E}" destId="{7391CD91-CE93-4456-A67A-A7003E145EA0}" srcOrd="0" destOrd="0" presId="urn:microsoft.com/office/officeart/2005/8/layout/hList1"/>
    <dgm:cxn modelId="{A24650F1-68C7-400D-B4F8-A2976322DF86}" type="presOf" srcId="{7E589476-47F4-45E1-BBF9-97C25A7DFCE6}" destId="{8404056C-8CD4-4A46-A7C4-B83BA148C7CB}" srcOrd="0" destOrd="0" presId="urn:microsoft.com/office/officeart/2005/8/layout/hList1"/>
    <dgm:cxn modelId="{AA37A6C7-B859-43E1-9A66-968EFF8045D2}" type="presOf" srcId="{8127963A-59E6-46C7-91E3-61D2ACA38AEA}" destId="{DA872A80-DBBE-43B5-9285-BD96539CF80A}" srcOrd="0" destOrd="0" presId="urn:microsoft.com/office/officeart/2005/8/layout/hList1"/>
    <dgm:cxn modelId="{F7ABEEB9-8CA9-4CB8-B545-1B5F69C0F94F}" type="presParOf" srcId="{7391CD91-CE93-4456-A67A-A7003E145EA0}" destId="{026E5439-CFF1-42F6-AC22-846508FE5690}" srcOrd="0" destOrd="0" presId="urn:microsoft.com/office/officeart/2005/8/layout/hList1"/>
    <dgm:cxn modelId="{8B0B6962-7C44-46FF-8D64-B2ADD840E4EC}" type="presParOf" srcId="{026E5439-CFF1-42F6-AC22-846508FE5690}" destId="{1ED54CDE-00C7-4A0D-B9FC-9571769FDFAA}" srcOrd="0" destOrd="0" presId="urn:microsoft.com/office/officeart/2005/8/layout/hList1"/>
    <dgm:cxn modelId="{2C43F12D-582B-4290-AAC7-76968FA1C7E2}" type="presParOf" srcId="{026E5439-CFF1-42F6-AC22-846508FE5690}" destId="{DA872A80-DBBE-43B5-9285-BD96539CF80A}" srcOrd="1" destOrd="0" presId="urn:microsoft.com/office/officeart/2005/8/layout/hList1"/>
    <dgm:cxn modelId="{31E437CA-5A89-421F-A20B-1E7871E27F59}" type="presParOf" srcId="{7391CD91-CE93-4456-A67A-A7003E145EA0}" destId="{D8EAF0BF-A60B-495C-BD95-767A913C81D4}" srcOrd="1" destOrd="0" presId="urn:microsoft.com/office/officeart/2005/8/layout/hList1"/>
    <dgm:cxn modelId="{8AC04AB6-2D45-4FB3-8E3B-CF96167555E9}" type="presParOf" srcId="{7391CD91-CE93-4456-A67A-A7003E145EA0}" destId="{58FD6C26-9A2A-4949-8650-7561CF0ABD50}" srcOrd="2" destOrd="0" presId="urn:microsoft.com/office/officeart/2005/8/layout/hList1"/>
    <dgm:cxn modelId="{C5509AF9-744C-47AC-BCAD-396229080721}" type="presParOf" srcId="{58FD6C26-9A2A-4949-8650-7561CF0ABD50}" destId="{8404056C-8CD4-4A46-A7C4-B83BA148C7CB}" srcOrd="0" destOrd="0" presId="urn:microsoft.com/office/officeart/2005/8/layout/hList1"/>
    <dgm:cxn modelId="{8650B167-D2E3-4CE4-BA11-566E0238DC14}" type="presParOf" srcId="{58FD6C26-9A2A-4949-8650-7561CF0ABD50}" destId="{89D9C2FC-4ED6-470E-9DEA-7812F2269B5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B214F3-4F43-4780-AF5C-7A90280303D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2D9C8471-30D2-4CEF-8AE0-6042F71ABD5B}">
      <dgm:prSet/>
      <dgm:spPr>
        <a:solidFill>
          <a:srgbClr val="4D738A"/>
        </a:solidFill>
      </dgm:spPr>
      <dgm:t>
        <a:bodyPr/>
        <a:lstStyle/>
        <a:p>
          <a:pPr rtl="0"/>
          <a:r>
            <a:rPr lang="en-GB"/>
            <a:t>Vitality </a:t>
          </a:r>
        </a:p>
      </dgm:t>
    </dgm:pt>
    <dgm:pt modelId="{BF8AEF51-D704-410B-9982-D76756A83A53}" type="parTrans" cxnId="{8BB5D99C-9AC4-426D-A03A-C2467097DCF2}">
      <dgm:prSet/>
      <dgm:spPr/>
      <dgm:t>
        <a:bodyPr/>
        <a:lstStyle/>
        <a:p>
          <a:endParaRPr lang="en-GB"/>
        </a:p>
      </dgm:t>
    </dgm:pt>
    <dgm:pt modelId="{FEA567BC-2466-4BE2-BA4E-8F7E81E951C4}" type="sibTrans" cxnId="{8BB5D99C-9AC4-426D-A03A-C2467097DCF2}">
      <dgm:prSet/>
      <dgm:spPr/>
      <dgm:t>
        <a:bodyPr/>
        <a:lstStyle/>
        <a:p>
          <a:endParaRPr lang="en-GB"/>
        </a:p>
      </dgm:t>
    </dgm:pt>
    <dgm:pt modelId="{BDEF8F7A-C8F1-4CA2-9A43-1513416D9D8C}">
      <dgm:prSet/>
      <dgm:spPr>
        <a:solidFill>
          <a:srgbClr val="D8E2EE">
            <a:alpha val="90000"/>
          </a:srgbClr>
        </a:solidFill>
      </dgm:spPr>
      <dgm:t>
        <a:bodyPr/>
        <a:lstStyle/>
        <a:p>
          <a:pPr rtl="0"/>
          <a:r>
            <a:rPr lang="en-GB" dirty="0"/>
            <a:t>the extent to which a unit supports a thriving and inclusive research culture for all staff and research students, that is based on a clearly articulated strategy for research and enabling its impact, is engaged with the national and international research and user communities and is able to attract excellent postgraduate and postdoctoral researchers.</a:t>
          </a:r>
        </a:p>
      </dgm:t>
    </dgm:pt>
    <dgm:pt modelId="{280F47EE-979E-4260-A753-8B723252CA30}" type="parTrans" cxnId="{87EE31C6-2084-42EE-89AB-FEB92FBA5D3C}">
      <dgm:prSet/>
      <dgm:spPr/>
      <dgm:t>
        <a:bodyPr/>
        <a:lstStyle/>
        <a:p>
          <a:endParaRPr lang="en-GB"/>
        </a:p>
      </dgm:t>
    </dgm:pt>
    <dgm:pt modelId="{8175A1C7-C31B-4A2A-937F-1276567749DE}" type="sibTrans" cxnId="{87EE31C6-2084-42EE-89AB-FEB92FBA5D3C}">
      <dgm:prSet/>
      <dgm:spPr/>
      <dgm:t>
        <a:bodyPr/>
        <a:lstStyle/>
        <a:p>
          <a:endParaRPr lang="en-GB"/>
        </a:p>
      </dgm:t>
    </dgm:pt>
    <dgm:pt modelId="{7D0A4458-F235-4532-B7F5-3D01B8F0E925}">
      <dgm:prSet/>
      <dgm:spPr>
        <a:solidFill>
          <a:srgbClr val="4D738A"/>
        </a:solidFill>
      </dgm:spPr>
      <dgm:t>
        <a:bodyPr/>
        <a:lstStyle/>
        <a:p>
          <a:pPr rtl="0"/>
          <a:r>
            <a:rPr lang="en-GB"/>
            <a:t>Sustainability </a:t>
          </a:r>
        </a:p>
      </dgm:t>
    </dgm:pt>
    <dgm:pt modelId="{6EAC851F-DA1C-4698-A5C5-A92A4EFBD1B8}" type="parTrans" cxnId="{9877ED83-F2C6-4073-95F1-222920CB18DB}">
      <dgm:prSet/>
      <dgm:spPr/>
      <dgm:t>
        <a:bodyPr/>
        <a:lstStyle/>
        <a:p>
          <a:endParaRPr lang="en-GB"/>
        </a:p>
      </dgm:t>
    </dgm:pt>
    <dgm:pt modelId="{CF144E90-072C-4259-A62F-FB73BDD32147}" type="sibTrans" cxnId="{9877ED83-F2C6-4073-95F1-222920CB18DB}">
      <dgm:prSet/>
      <dgm:spPr/>
      <dgm:t>
        <a:bodyPr/>
        <a:lstStyle/>
        <a:p>
          <a:endParaRPr lang="en-GB"/>
        </a:p>
      </dgm:t>
    </dgm:pt>
    <dgm:pt modelId="{C9764F28-4BDD-487E-A220-EBE758523C67}">
      <dgm:prSet/>
      <dgm:spPr>
        <a:solidFill>
          <a:srgbClr val="D8E2EE">
            <a:alpha val="90000"/>
          </a:srgbClr>
        </a:solidFill>
      </dgm:spPr>
      <dgm:t>
        <a:bodyPr/>
        <a:lstStyle/>
        <a:p>
          <a:pPr rtl="0"/>
          <a:r>
            <a:rPr lang="en-GB"/>
            <a:t>the extent to which the research environment ensures the future health, diversity, well-being and wider contribution of the unit and the discipline(s), including investment in people and in infrastructure.</a:t>
          </a:r>
        </a:p>
      </dgm:t>
    </dgm:pt>
    <dgm:pt modelId="{BEBE22DD-D5B2-44F9-9EE7-A751E66409D2}" type="parTrans" cxnId="{AD9809D2-508B-443A-A2E7-126595B9BC04}">
      <dgm:prSet/>
      <dgm:spPr/>
      <dgm:t>
        <a:bodyPr/>
        <a:lstStyle/>
        <a:p>
          <a:endParaRPr lang="en-GB"/>
        </a:p>
      </dgm:t>
    </dgm:pt>
    <dgm:pt modelId="{5A3E54F2-471E-4DFE-8A2B-DF359BED2AF1}" type="sibTrans" cxnId="{AD9809D2-508B-443A-A2E7-126595B9BC04}">
      <dgm:prSet/>
      <dgm:spPr/>
      <dgm:t>
        <a:bodyPr/>
        <a:lstStyle/>
        <a:p>
          <a:endParaRPr lang="en-GB"/>
        </a:p>
      </dgm:t>
    </dgm:pt>
    <dgm:pt modelId="{B455094B-BCA4-498D-9AED-3A338A6BBD87}" type="pres">
      <dgm:prSet presAssocID="{19B214F3-4F43-4780-AF5C-7A90280303D9}" presName="Name0" presStyleCnt="0">
        <dgm:presLayoutVars>
          <dgm:dir/>
          <dgm:animLvl val="lvl"/>
          <dgm:resizeHandles val="exact"/>
        </dgm:presLayoutVars>
      </dgm:prSet>
      <dgm:spPr/>
      <dgm:t>
        <a:bodyPr/>
        <a:lstStyle/>
        <a:p>
          <a:endParaRPr lang="en-US"/>
        </a:p>
      </dgm:t>
    </dgm:pt>
    <dgm:pt modelId="{08B9BB7D-6411-4960-ADCA-A0E432029DFE}" type="pres">
      <dgm:prSet presAssocID="{2D9C8471-30D2-4CEF-8AE0-6042F71ABD5B}" presName="composite" presStyleCnt="0"/>
      <dgm:spPr/>
    </dgm:pt>
    <dgm:pt modelId="{5D5471C6-21F3-4806-B000-CC6F3FE0661C}" type="pres">
      <dgm:prSet presAssocID="{2D9C8471-30D2-4CEF-8AE0-6042F71ABD5B}" presName="parTx" presStyleLbl="alignNode1" presStyleIdx="0" presStyleCnt="2">
        <dgm:presLayoutVars>
          <dgm:chMax val="0"/>
          <dgm:chPref val="0"/>
          <dgm:bulletEnabled val="1"/>
        </dgm:presLayoutVars>
      </dgm:prSet>
      <dgm:spPr/>
      <dgm:t>
        <a:bodyPr/>
        <a:lstStyle/>
        <a:p>
          <a:endParaRPr lang="en-US"/>
        </a:p>
      </dgm:t>
    </dgm:pt>
    <dgm:pt modelId="{4CF1B5D0-BB75-4352-85AE-EE1F0E3C0F38}" type="pres">
      <dgm:prSet presAssocID="{2D9C8471-30D2-4CEF-8AE0-6042F71ABD5B}" presName="desTx" presStyleLbl="alignAccFollowNode1" presStyleIdx="0" presStyleCnt="2">
        <dgm:presLayoutVars>
          <dgm:bulletEnabled val="1"/>
        </dgm:presLayoutVars>
      </dgm:prSet>
      <dgm:spPr/>
      <dgm:t>
        <a:bodyPr/>
        <a:lstStyle/>
        <a:p>
          <a:endParaRPr lang="en-US"/>
        </a:p>
      </dgm:t>
    </dgm:pt>
    <dgm:pt modelId="{D081FE40-FE11-4487-AF90-8091474F0F25}" type="pres">
      <dgm:prSet presAssocID="{FEA567BC-2466-4BE2-BA4E-8F7E81E951C4}" presName="space" presStyleCnt="0"/>
      <dgm:spPr/>
    </dgm:pt>
    <dgm:pt modelId="{848A8E35-88D3-40E6-B223-DF979BFF5B6C}" type="pres">
      <dgm:prSet presAssocID="{7D0A4458-F235-4532-B7F5-3D01B8F0E925}" presName="composite" presStyleCnt="0"/>
      <dgm:spPr/>
    </dgm:pt>
    <dgm:pt modelId="{7E8C4CCE-2E4A-47BF-99BF-79A160765AF4}" type="pres">
      <dgm:prSet presAssocID="{7D0A4458-F235-4532-B7F5-3D01B8F0E925}" presName="parTx" presStyleLbl="alignNode1" presStyleIdx="1" presStyleCnt="2">
        <dgm:presLayoutVars>
          <dgm:chMax val="0"/>
          <dgm:chPref val="0"/>
          <dgm:bulletEnabled val="1"/>
        </dgm:presLayoutVars>
      </dgm:prSet>
      <dgm:spPr/>
      <dgm:t>
        <a:bodyPr/>
        <a:lstStyle/>
        <a:p>
          <a:endParaRPr lang="en-US"/>
        </a:p>
      </dgm:t>
    </dgm:pt>
    <dgm:pt modelId="{7439F703-23F9-4CEC-91D5-37FB58A645CF}" type="pres">
      <dgm:prSet presAssocID="{7D0A4458-F235-4532-B7F5-3D01B8F0E925}" presName="desTx" presStyleLbl="alignAccFollowNode1" presStyleIdx="1" presStyleCnt="2">
        <dgm:presLayoutVars>
          <dgm:bulletEnabled val="1"/>
        </dgm:presLayoutVars>
      </dgm:prSet>
      <dgm:spPr/>
      <dgm:t>
        <a:bodyPr/>
        <a:lstStyle/>
        <a:p>
          <a:endParaRPr lang="en-US"/>
        </a:p>
      </dgm:t>
    </dgm:pt>
  </dgm:ptLst>
  <dgm:cxnLst>
    <dgm:cxn modelId="{AD9809D2-508B-443A-A2E7-126595B9BC04}" srcId="{7D0A4458-F235-4532-B7F5-3D01B8F0E925}" destId="{C9764F28-4BDD-487E-A220-EBE758523C67}" srcOrd="0" destOrd="0" parTransId="{BEBE22DD-D5B2-44F9-9EE7-A751E66409D2}" sibTransId="{5A3E54F2-471E-4DFE-8A2B-DF359BED2AF1}"/>
    <dgm:cxn modelId="{9877ED83-F2C6-4073-95F1-222920CB18DB}" srcId="{19B214F3-4F43-4780-AF5C-7A90280303D9}" destId="{7D0A4458-F235-4532-B7F5-3D01B8F0E925}" srcOrd="1" destOrd="0" parTransId="{6EAC851F-DA1C-4698-A5C5-A92A4EFBD1B8}" sibTransId="{CF144E90-072C-4259-A62F-FB73BDD32147}"/>
    <dgm:cxn modelId="{EA726F69-B920-43E1-A2EA-623864EBDD70}" type="presOf" srcId="{19B214F3-4F43-4780-AF5C-7A90280303D9}" destId="{B455094B-BCA4-498D-9AED-3A338A6BBD87}" srcOrd="0" destOrd="0" presId="urn:microsoft.com/office/officeart/2005/8/layout/hList1"/>
    <dgm:cxn modelId="{50D73261-48DF-4960-AD63-D7C1547915D9}" type="presOf" srcId="{BDEF8F7A-C8F1-4CA2-9A43-1513416D9D8C}" destId="{4CF1B5D0-BB75-4352-85AE-EE1F0E3C0F38}" srcOrd="0" destOrd="0" presId="urn:microsoft.com/office/officeart/2005/8/layout/hList1"/>
    <dgm:cxn modelId="{479404BF-E481-4F15-9B2A-0C3A1773BF5A}" type="presOf" srcId="{2D9C8471-30D2-4CEF-8AE0-6042F71ABD5B}" destId="{5D5471C6-21F3-4806-B000-CC6F3FE0661C}" srcOrd="0" destOrd="0" presId="urn:microsoft.com/office/officeart/2005/8/layout/hList1"/>
    <dgm:cxn modelId="{87EE31C6-2084-42EE-89AB-FEB92FBA5D3C}" srcId="{2D9C8471-30D2-4CEF-8AE0-6042F71ABD5B}" destId="{BDEF8F7A-C8F1-4CA2-9A43-1513416D9D8C}" srcOrd="0" destOrd="0" parTransId="{280F47EE-979E-4260-A753-8B723252CA30}" sibTransId="{8175A1C7-C31B-4A2A-937F-1276567749DE}"/>
    <dgm:cxn modelId="{0BFE240A-7284-42CF-8AED-15E88D449911}" type="presOf" srcId="{C9764F28-4BDD-487E-A220-EBE758523C67}" destId="{7439F703-23F9-4CEC-91D5-37FB58A645CF}" srcOrd="0" destOrd="0" presId="urn:microsoft.com/office/officeart/2005/8/layout/hList1"/>
    <dgm:cxn modelId="{CCB38345-B769-450A-AE2F-9BFDC4F10A06}" type="presOf" srcId="{7D0A4458-F235-4532-B7F5-3D01B8F0E925}" destId="{7E8C4CCE-2E4A-47BF-99BF-79A160765AF4}" srcOrd="0" destOrd="0" presId="urn:microsoft.com/office/officeart/2005/8/layout/hList1"/>
    <dgm:cxn modelId="{8BB5D99C-9AC4-426D-A03A-C2467097DCF2}" srcId="{19B214F3-4F43-4780-AF5C-7A90280303D9}" destId="{2D9C8471-30D2-4CEF-8AE0-6042F71ABD5B}" srcOrd="0" destOrd="0" parTransId="{BF8AEF51-D704-410B-9982-D76756A83A53}" sibTransId="{FEA567BC-2466-4BE2-BA4E-8F7E81E951C4}"/>
    <dgm:cxn modelId="{8F147165-67E2-4A39-BDA7-7885ECEE525F}" type="presParOf" srcId="{B455094B-BCA4-498D-9AED-3A338A6BBD87}" destId="{08B9BB7D-6411-4960-ADCA-A0E432029DFE}" srcOrd="0" destOrd="0" presId="urn:microsoft.com/office/officeart/2005/8/layout/hList1"/>
    <dgm:cxn modelId="{81236019-D3EA-452C-8EBD-FA5840DA468A}" type="presParOf" srcId="{08B9BB7D-6411-4960-ADCA-A0E432029DFE}" destId="{5D5471C6-21F3-4806-B000-CC6F3FE0661C}" srcOrd="0" destOrd="0" presId="urn:microsoft.com/office/officeart/2005/8/layout/hList1"/>
    <dgm:cxn modelId="{CAA24F6F-D148-4125-B340-EEF312BE3D8D}" type="presParOf" srcId="{08B9BB7D-6411-4960-ADCA-A0E432029DFE}" destId="{4CF1B5D0-BB75-4352-85AE-EE1F0E3C0F38}" srcOrd="1" destOrd="0" presId="urn:microsoft.com/office/officeart/2005/8/layout/hList1"/>
    <dgm:cxn modelId="{D19FB921-20CB-4AA1-AD0E-013C8B9A2323}" type="presParOf" srcId="{B455094B-BCA4-498D-9AED-3A338A6BBD87}" destId="{D081FE40-FE11-4487-AF90-8091474F0F25}" srcOrd="1" destOrd="0" presId="urn:microsoft.com/office/officeart/2005/8/layout/hList1"/>
    <dgm:cxn modelId="{AEF6E6DA-D989-419B-98D2-A50212C833B3}" type="presParOf" srcId="{B455094B-BCA4-498D-9AED-3A338A6BBD87}" destId="{848A8E35-88D3-40E6-B223-DF979BFF5B6C}" srcOrd="2" destOrd="0" presId="urn:microsoft.com/office/officeart/2005/8/layout/hList1"/>
    <dgm:cxn modelId="{782E3162-2E81-40F8-88D7-CFCBF3A559F9}" type="presParOf" srcId="{848A8E35-88D3-40E6-B223-DF979BFF5B6C}" destId="{7E8C4CCE-2E4A-47BF-99BF-79A160765AF4}" srcOrd="0" destOrd="0" presId="urn:microsoft.com/office/officeart/2005/8/layout/hList1"/>
    <dgm:cxn modelId="{AA43E8A0-4DEF-4391-A286-4E1B95A0CF79}" type="presParOf" srcId="{848A8E35-88D3-40E6-B223-DF979BFF5B6C}" destId="{7439F703-23F9-4CEC-91D5-37FB58A645C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6F1AB-E1C4-4A7E-9005-203814DD24BC}">
      <dsp:nvSpPr>
        <dsp:cNvPr id="0" name=""/>
        <dsp:cNvSpPr/>
      </dsp:nvSpPr>
      <dsp:spPr>
        <a:xfrm>
          <a:off x="2846" y="1880"/>
          <a:ext cx="7915931" cy="1067645"/>
        </a:xfrm>
        <a:prstGeom prst="roundRect">
          <a:avLst>
            <a:gd name="adj" fmla="val 10000"/>
          </a:avLst>
        </a:prstGeom>
        <a:solidFill>
          <a:srgbClr val="4D738A"/>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solidFill>
                <a:schemeClr val="bg1"/>
              </a:solidFill>
            </a:rPr>
            <a:t>Overall quality</a:t>
          </a:r>
        </a:p>
      </dsp:txBody>
      <dsp:txXfrm>
        <a:off x="34116" y="33150"/>
        <a:ext cx="7853391" cy="1005105"/>
      </dsp:txXfrm>
    </dsp:sp>
    <dsp:sp modelId="{1095B457-A8A3-4F88-A884-4265FEF36CDE}">
      <dsp:nvSpPr>
        <dsp:cNvPr id="0" name=""/>
        <dsp:cNvSpPr/>
      </dsp:nvSpPr>
      <dsp:spPr>
        <a:xfrm>
          <a:off x="10573" y="1256891"/>
          <a:ext cx="2493837" cy="841557"/>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rPr>
            <a:t>Outputs</a:t>
          </a:r>
        </a:p>
      </dsp:txBody>
      <dsp:txXfrm>
        <a:off x="35221" y="1281539"/>
        <a:ext cx="2444541" cy="792261"/>
      </dsp:txXfrm>
    </dsp:sp>
    <dsp:sp modelId="{2D7F5482-7DBC-43BA-A7BD-EBF3A0083EEC}">
      <dsp:nvSpPr>
        <dsp:cNvPr id="0" name=""/>
        <dsp:cNvSpPr/>
      </dsp:nvSpPr>
      <dsp:spPr>
        <a:xfrm>
          <a:off x="10573" y="2285814"/>
          <a:ext cx="2493837" cy="1672744"/>
        </a:xfrm>
        <a:prstGeom prst="roundRect">
          <a:avLst>
            <a:gd name="adj" fmla="val 10000"/>
          </a:avLst>
        </a:prstGeom>
        <a:solidFill>
          <a:srgbClr val="D4DFEC"/>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FTE x 2.5 = number of outputs required</a:t>
          </a:r>
        </a:p>
      </dsp:txBody>
      <dsp:txXfrm>
        <a:off x="59566" y="2334807"/>
        <a:ext cx="2395851" cy="1574758"/>
      </dsp:txXfrm>
    </dsp:sp>
    <dsp:sp modelId="{1C83A54A-F09E-4BD4-B033-4CDD9B400C7A}">
      <dsp:nvSpPr>
        <dsp:cNvPr id="0" name=""/>
        <dsp:cNvSpPr/>
      </dsp:nvSpPr>
      <dsp:spPr>
        <a:xfrm>
          <a:off x="271389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latin typeface="+mn-lt"/>
            </a:rPr>
            <a:t>Impact</a:t>
          </a:r>
          <a:endParaRPr lang="en-GB" sz="2400" b="1" kern="1200" dirty="0">
            <a:solidFill>
              <a:schemeClr val="bg1"/>
            </a:solidFill>
          </a:endParaRPr>
        </a:p>
      </dsp:txBody>
      <dsp:txXfrm>
        <a:off x="2738541" y="1281539"/>
        <a:ext cx="2444541" cy="792244"/>
      </dsp:txXfrm>
    </dsp:sp>
    <dsp:sp modelId="{4024F3F1-0235-4193-8A5C-7EBE83DCCB08}">
      <dsp:nvSpPr>
        <dsp:cNvPr id="0" name=""/>
        <dsp:cNvSpPr/>
      </dsp:nvSpPr>
      <dsp:spPr>
        <a:xfrm>
          <a:off x="271389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Impact case studies</a:t>
          </a:r>
        </a:p>
      </dsp:txBody>
      <dsp:txXfrm>
        <a:off x="2762886" y="2334790"/>
        <a:ext cx="2395851" cy="1574758"/>
      </dsp:txXfrm>
    </dsp:sp>
    <dsp:sp modelId="{341BD9DC-3C29-4C1F-A040-4804CD20A7FF}">
      <dsp:nvSpPr>
        <dsp:cNvPr id="0" name=""/>
        <dsp:cNvSpPr/>
      </dsp:nvSpPr>
      <dsp:spPr>
        <a:xfrm>
          <a:off x="5417213" y="1256891"/>
          <a:ext cx="2493837" cy="841540"/>
        </a:xfrm>
        <a:prstGeom prst="roundRect">
          <a:avLst>
            <a:gd name="adj" fmla="val 10000"/>
          </a:avLst>
        </a:prstGeom>
        <a:solidFill>
          <a:srgbClr val="4D738A">
            <a:alpha val="7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a:solidFill>
                <a:schemeClr val="bg1"/>
              </a:solidFill>
            </a:rPr>
            <a:t>Environment</a:t>
          </a:r>
        </a:p>
      </dsp:txBody>
      <dsp:txXfrm>
        <a:off x="5441861" y="1281539"/>
        <a:ext cx="2444541" cy="792244"/>
      </dsp:txXfrm>
    </dsp:sp>
    <dsp:sp modelId="{CCF4EC52-E247-40F5-AC90-6B3836169A58}">
      <dsp:nvSpPr>
        <dsp:cNvPr id="0" name=""/>
        <dsp:cNvSpPr/>
      </dsp:nvSpPr>
      <dsp:spPr>
        <a:xfrm>
          <a:off x="5417213" y="2285797"/>
          <a:ext cx="2493837" cy="1672744"/>
        </a:xfrm>
        <a:prstGeom prst="roundRect">
          <a:avLst>
            <a:gd name="adj" fmla="val 10000"/>
          </a:avLst>
        </a:prstGeom>
        <a:solidFill>
          <a:srgbClr val="AAC0D9">
            <a:alpha val="50000"/>
          </a:srgb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solidFill>
                <a:schemeClr val="tx1"/>
              </a:solidFill>
            </a:rPr>
            <a:t>Environment data and template </a:t>
          </a:r>
        </a:p>
      </dsp:txBody>
      <dsp:txXfrm>
        <a:off x="5466206" y="2334790"/>
        <a:ext cx="2395851" cy="1574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B1C7E-6DDE-4380-BF4F-68583889D85A}">
      <dsp:nvSpPr>
        <dsp:cNvPr id="0" name=""/>
        <dsp:cNvSpPr/>
      </dsp:nvSpPr>
      <dsp:spPr>
        <a:xfrm rot="5400000">
          <a:off x="5804165" y="-2405106"/>
          <a:ext cx="833160" cy="5854819"/>
        </a:xfrm>
        <a:prstGeom prst="round2Same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GB" sz="1800" kern="1200"/>
            <a:t>oversee application of agreed principles and processes</a:t>
          </a:r>
        </a:p>
      </dsp:txBody>
      <dsp:txXfrm rot="-5400000">
        <a:off x="3293336" y="146395"/>
        <a:ext cx="5814147" cy="751816"/>
      </dsp:txXfrm>
    </dsp:sp>
    <dsp:sp modelId="{C1183A7B-BA8A-4DC8-969E-D685A5C6DBF9}">
      <dsp:nvSpPr>
        <dsp:cNvPr id="0" name=""/>
        <dsp:cNvSpPr/>
      </dsp:nvSpPr>
      <dsp:spPr>
        <a:xfrm>
          <a:off x="0" y="1577"/>
          <a:ext cx="3293336" cy="104145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a:t>Interdisciplinary Research Advisory Panel</a:t>
          </a:r>
        </a:p>
      </dsp:txBody>
      <dsp:txXfrm>
        <a:off x="50839" y="52416"/>
        <a:ext cx="3191658" cy="939772"/>
      </dsp:txXfrm>
    </dsp:sp>
    <dsp:sp modelId="{E9FE9BD3-CA57-48ED-B3C4-24DC27FA6EE6}">
      <dsp:nvSpPr>
        <dsp:cNvPr id="0" name=""/>
        <dsp:cNvSpPr/>
      </dsp:nvSpPr>
      <dsp:spPr>
        <a:xfrm rot="5400000">
          <a:off x="5804165" y="-1311582"/>
          <a:ext cx="833160" cy="5854819"/>
        </a:xfrm>
        <a:prstGeom prst="round2Same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GB" sz="1800" kern="1200"/>
            <a:t>facilitate cross-panel liaison</a:t>
          </a:r>
        </a:p>
        <a:p>
          <a:pPr marL="171450" lvl="1" indent="-171450" algn="l" defTabSz="800100" rtl="0">
            <a:lnSpc>
              <a:spcPct val="90000"/>
            </a:lnSpc>
            <a:spcBef>
              <a:spcPct val="0"/>
            </a:spcBef>
            <a:spcAft>
              <a:spcPct val="15000"/>
            </a:spcAft>
            <a:buChar char="••"/>
          </a:pPr>
          <a:r>
            <a:rPr lang="en-GB" sz="1800" kern="1200"/>
            <a:t>oversee calibration exercise for IDR outputs</a:t>
          </a:r>
        </a:p>
      </dsp:txBody>
      <dsp:txXfrm rot="-5400000">
        <a:off x="3293336" y="1239919"/>
        <a:ext cx="5814147" cy="751816"/>
      </dsp:txXfrm>
    </dsp:sp>
    <dsp:sp modelId="{8CD1A7A7-4739-4F10-B7DE-49562CBABED0}">
      <dsp:nvSpPr>
        <dsp:cNvPr id="0" name=""/>
        <dsp:cNvSpPr/>
      </dsp:nvSpPr>
      <dsp:spPr>
        <a:xfrm>
          <a:off x="0" y="1095101"/>
          <a:ext cx="3293336" cy="104145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a:t>Main panel interdisciplinary leads</a:t>
          </a:r>
        </a:p>
      </dsp:txBody>
      <dsp:txXfrm>
        <a:off x="50839" y="1145940"/>
        <a:ext cx="3191658" cy="939772"/>
      </dsp:txXfrm>
    </dsp:sp>
    <dsp:sp modelId="{ADEA3D7E-53A3-48BE-A425-9C30160C373C}">
      <dsp:nvSpPr>
        <dsp:cNvPr id="0" name=""/>
        <dsp:cNvSpPr/>
      </dsp:nvSpPr>
      <dsp:spPr>
        <a:xfrm rot="5400000">
          <a:off x="5804165" y="-218059"/>
          <a:ext cx="833160" cy="5854819"/>
        </a:xfrm>
        <a:prstGeom prst="round2Same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GB" sz="1800" kern="1200"/>
            <a:t>Offer guidance to sub-panels on assessment of IDR outputs</a:t>
          </a:r>
        </a:p>
        <a:p>
          <a:pPr marL="171450" lvl="1" indent="-171450" algn="l" defTabSz="800100" rtl="0">
            <a:lnSpc>
              <a:spcPct val="90000"/>
            </a:lnSpc>
            <a:spcBef>
              <a:spcPct val="0"/>
            </a:spcBef>
            <a:spcAft>
              <a:spcPct val="15000"/>
            </a:spcAft>
            <a:buChar char="••"/>
          </a:pPr>
          <a:r>
            <a:rPr lang="en-GB" sz="1800" kern="1200" dirty="0"/>
            <a:t>Liaise with advisers on other panels</a:t>
          </a:r>
        </a:p>
      </dsp:txBody>
      <dsp:txXfrm rot="-5400000">
        <a:off x="3293336" y="2333442"/>
        <a:ext cx="5814147" cy="751816"/>
      </dsp:txXfrm>
    </dsp:sp>
    <dsp:sp modelId="{3D4F74C8-CA96-4644-8B4F-6AB0FC02D1EA}">
      <dsp:nvSpPr>
        <dsp:cNvPr id="0" name=""/>
        <dsp:cNvSpPr/>
      </dsp:nvSpPr>
      <dsp:spPr>
        <a:xfrm>
          <a:off x="0" y="2188625"/>
          <a:ext cx="3293336" cy="104145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n-GB" sz="2300" kern="1200" dirty="0"/>
            <a:t>Sub-panel interdisciplinary advisers</a:t>
          </a:r>
        </a:p>
      </dsp:txBody>
      <dsp:txXfrm>
        <a:off x="50839" y="2239464"/>
        <a:ext cx="3191658" cy="9397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67F4F-A2D9-4131-8BB9-08E537DD785D}">
      <dsp:nvSpPr>
        <dsp:cNvPr id="0" name=""/>
        <dsp:cNvSpPr/>
      </dsp:nvSpPr>
      <dsp:spPr>
        <a:xfrm>
          <a:off x="0" y="0"/>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l" defTabSz="889000">
            <a:lnSpc>
              <a:spcPct val="90000"/>
            </a:lnSpc>
            <a:spcBef>
              <a:spcPct val="0"/>
            </a:spcBef>
            <a:spcAft>
              <a:spcPct val="35000"/>
            </a:spcAft>
          </a:pPr>
          <a:r>
            <a:rPr lang="en-GB" sz="2000" b="1" kern="1200" dirty="0">
              <a:solidFill>
                <a:schemeClr val="bg1"/>
              </a:solidFill>
              <a:latin typeface="+mj-lt"/>
            </a:rPr>
            <a:t>Main panel responsibilities</a:t>
          </a:r>
        </a:p>
      </dsp:txBody>
      <dsp:txXfrm>
        <a:off x="0" y="0"/>
        <a:ext cx="4319148" cy="576000"/>
      </dsp:txXfrm>
    </dsp:sp>
    <dsp:sp modelId="{9E079ABB-3823-4D0A-9379-2790EFBC7242}">
      <dsp:nvSpPr>
        <dsp:cNvPr id="0" name=""/>
        <dsp:cNvSpPr/>
      </dsp:nvSpPr>
      <dsp:spPr>
        <a:xfrm>
          <a:off x="45" y="586065"/>
          <a:ext cx="4319148" cy="2745000"/>
        </a:xfrm>
        <a:prstGeom prst="rect">
          <a:avLst/>
        </a:prstGeom>
        <a:solidFill>
          <a:srgbClr val="D8E2EE"/>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a:solidFill>
                <a:schemeClr val="tx2"/>
              </a:solidFill>
              <a:latin typeface="+mj-lt"/>
            </a:rPr>
            <a:t>Developing the panel criteria and working methods</a:t>
          </a:r>
        </a:p>
        <a:p>
          <a:pPr marL="144000" lvl="1" indent="-144000" algn="l" defTabSz="889000">
            <a:lnSpc>
              <a:spcPct val="100000"/>
            </a:lnSpc>
            <a:spcBef>
              <a:spcPct val="0"/>
            </a:spcBef>
            <a:spcAft>
              <a:spcPts val="1200"/>
            </a:spcAft>
            <a:buChar char="••"/>
          </a:pPr>
          <a:r>
            <a:rPr lang="en-GB" sz="2000" kern="1200" dirty="0">
              <a:solidFill>
                <a:schemeClr val="tx2"/>
              </a:solidFill>
              <a:latin typeface="+mj-lt"/>
            </a:rPr>
            <a:t>Ensuring adherence to the criteria/procedures and consistent application of the overall assessment standards</a:t>
          </a:r>
        </a:p>
        <a:p>
          <a:pPr marL="144000" lvl="1" indent="-144000" algn="l" defTabSz="889000">
            <a:lnSpc>
              <a:spcPct val="100000"/>
            </a:lnSpc>
            <a:spcBef>
              <a:spcPct val="0"/>
            </a:spcBef>
            <a:spcAft>
              <a:spcPts val="1200"/>
            </a:spcAft>
            <a:buChar char="••"/>
          </a:pPr>
          <a:r>
            <a:rPr lang="en-GB" sz="2000" kern="1200" dirty="0">
              <a:solidFill>
                <a:schemeClr val="tx2"/>
              </a:solidFill>
              <a:latin typeface="+mj-lt"/>
            </a:rPr>
            <a:t>Signing off the outcomes</a:t>
          </a:r>
        </a:p>
      </dsp:txBody>
      <dsp:txXfrm>
        <a:off x="45" y="586065"/>
        <a:ext cx="4319148" cy="2745000"/>
      </dsp:txXfrm>
    </dsp:sp>
    <dsp:sp modelId="{586DE207-BBC9-4A88-A998-D2AEC89EAF79}">
      <dsp:nvSpPr>
        <dsp:cNvPr id="0" name=""/>
        <dsp:cNvSpPr/>
      </dsp:nvSpPr>
      <dsp:spPr>
        <a:xfrm>
          <a:off x="4742685" y="23566"/>
          <a:ext cx="4319148"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144000" lvl="0" indent="-144000" algn="l" defTabSz="889000">
            <a:lnSpc>
              <a:spcPct val="100000"/>
            </a:lnSpc>
            <a:spcBef>
              <a:spcPct val="0"/>
            </a:spcBef>
            <a:spcAft>
              <a:spcPts val="1200"/>
            </a:spcAft>
          </a:pPr>
          <a:r>
            <a:rPr lang="en-GB" sz="2000" b="1" kern="1200" dirty="0">
              <a:solidFill>
                <a:schemeClr val="bg1"/>
              </a:solidFill>
              <a:latin typeface="+mj-lt"/>
            </a:rPr>
            <a:t>Sub-panel responsibilities</a:t>
          </a:r>
        </a:p>
      </dsp:txBody>
      <dsp:txXfrm>
        <a:off x="4742685" y="23566"/>
        <a:ext cx="4319148" cy="576000"/>
      </dsp:txXfrm>
    </dsp:sp>
    <dsp:sp modelId="{04E149B8-C0C8-4A54-B9BA-0DE75698D2C8}">
      <dsp:nvSpPr>
        <dsp:cNvPr id="0" name=""/>
        <dsp:cNvSpPr/>
      </dsp:nvSpPr>
      <dsp:spPr>
        <a:xfrm>
          <a:off x="4742685" y="596130"/>
          <a:ext cx="4319148" cy="2745000"/>
        </a:xfrm>
        <a:prstGeom prst="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144000" lvl="1" indent="-144000" algn="l" defTabSz="889000">
            <a:lnSpc>
              <a:spcPct val="100000"/>
            </a:lnSpc>
            <a:spcBef>
              <a:spcPct val="0"/>
            </a:spcBef>
            <a:spcAft>
              <a:spcPts val="1200"/>
            </a:spcAft>
            <a:buChar char="••"/>
          </a:pPr>
          <a:r>
            <a:rPr lang="en-GB" sz="2000" kern="1200" dirty="0">
              <a:solidFill>
                <a:schemeClr val="tx2"/>
              </a:solidFill>
              <a:latin typeface="+mj-lt"/>
            </a:rPr>
            <a:t>Contributing to the main panel criteria and working methods</a:t>
          </a:r>
        </a:p>
        <a:p>
          <a:pPr marL="144000" lvl="1" indent="-144000" algn="l" defTabSz="889000">
            <a:lnSpc>
              <a:spcPct val="100000"/>
            </a:lnSpc>
            <a:spcBef>
              <a:spcPct val="0"/>
            </a:spcBef>
            <a:spcAft>
              <a:spcPts val="1200"/>
            </a:spcAft>
            <a:buChar char="••"/>
          </a:pPr>
          <a:r>
            <a:rPr lang="en-GB" sz="2000" kern="1200" dirty="0">
              <a:solidFill>
                <a:schemeClr val="tx2"/>
              </a:solidFill>
              <a:latin typeface="+mj-lt"/>
            </a:rPr>
            <a:t>Assessing submissions and recommending the outcomes</a:t>
          </a:r>
        </a:p>
        <a:p>
          <a:pPr marL="144000" lvl="1" indent="-144000" algn="l" defTabSz="889000">
            <a:lnSpc>
              <a:spcPct val="100000"/>
            </a:lnSpc>
            <a:spcBef>
              <a:spcPct val="0"/>
            </a:spcBef>
            <a:spcAft>
              <a:spcPts val="1200"/>
            </a:spcAft>
            <a:buChar char="••"/>
          </a:pPr>
          <a:endParaRPr lang="en-GB" sz="2000" kern="1200" dirty="0">
            <a:solidFill>
              <a:schemeClr val="tx2"/>
            </a:solidFill>
          </a:endParaRPr>
        </a:p>
      </dsp:txBody>
      <dsp:txXfrm>
        <a:off x="4742685" y="596130"/>
        <a:ext cx="4319148" cy="274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A6EBD-C7D5-4B0D-B914-481BE13A9128}">
      <dsp:nvSpPr>
        <dsp:cNvPr id="0" name=""/>
        <dsp:cNvSpPr/>
      </dsp:nvSpPr>
      <dsp:spPr>
        <a:xfrm>
          <a:off x="2525" y="183196"/>
          <a:ext cx="2462429" cy="984971"/>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GB" sz="2800" kern="1200" dirty="0"/>
            <a:t>Originality </a:t>
          </a:r>
        </a:p>
      </dsp:txBody>
      <dsp:txXfrm>
        <a:off x="2525" y="183196"/>
        <a:ext cx="2462429" cy="984971"/>
      </dsp:txXfrm>
    </dsp:sp>
    <dsp:sp modelId="{CEBAB67B-5137-4290-9361-2B6016CD3D17}">
      <dsp:nvSpPr>
        <dsp:cNvPr id="0" name=""/>
        <dsp:cNvSpPr/>
      </dsp:nvSpPr>
      <dsp:spPr>
        <a:xfrm>
          <a:off x="2525" y="1168168"/>
          <a:ext cx="2462429" cy="2152423"/>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dirty="0"/>
            <a:t>the extent to which the output makes an important and innovative contribution to understanding and knowledge in the field</a:t>
          </a:r>
        </a:p>
      </dsp:txBody>
      <dsp:txXfrm>
        <a:off x="2525" y="1168168"/>
        <a:ext cx="2462429" cy="2152423"/>
      </dsp:txXfrm>
    </dsp:sp>
    <dsp:sp modelId="{A2E351D2-25D4-4AB5-AB31-A52F3AC19D5E}">
      <dsp:nvSpPr>
        <dsp:cNvPr id="0" name=""/>
        <dsp:cNvSpPr/>
      </dsp:nvSpPr>
      <dsp:spPr>
        <a:xfrm>
          <a:off x="2809694" y="183196"/>
          <a:ext cx="2462429" cy="984971"/>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GB" sz="2800" kern="1200" dirty="0"/>
            <a:t>Significance</a:t>
          </a:r>
          <a:r>
            <a:rPr lang="en-GB" sz="3600" kern="1200" dirty="0"/>
            <a:t> </a:t>
          </a:r>
        </a:p>
      </dsp:txBody>
      <dsp:txXfrm>
        <a:off x="2809694" y="183196"/>
        <a:ext cx="2462429" cy="984971"/>
      </dsp:txXfrm>
    </dsp:sp>
    <dsp:sp modelId="{5719D28B-6ECC-4926-BADA-D7C796706A68}">
      <dsp:nvSpPr>
        <dsp:cNvPr id="0" name=""/>
        <dsp:cNvSpPr/>
      </dsp:nvSpPr>
      <dsp:spPr>
        <a:xfrm>
          <a:off x="2809694" y="1168168"/>
          <a:ext cx="2462429" cy="2152423"/>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a:t>the extent to which the work has influenced, or has the capacity to influence, knowledge and scholarly thought, or the development and understanding of policy and/or practice</a:t>
          </a:r>
        </a:p>
      </dsp:txBody>
      <dsp:txXfrm>
        <a:off x="2809694" y="1168168"/>
        <a:ext cx="2462429" cy="2152423"/>
      </dsp:txXfrm>
    </dsp:sp>
    <dsp:sp modelId="{C829E559-F31F-41F5-A8A3-AF97726BE3FE}">
      <dsp:nvSpPr>
        <dsp:cNvPr id="0" name=""/>
        <dsp:cNvSpPr/>
      </dsp:nvSpPr>
      <dsp:spPr>
        <a:xfrm>
          <a:off x="5616864" y="183196"/>
          <a:ext cx="2462429" cy="984971"/>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GB" sz="2800" kern="1200" dirty="0"/>
            <a:t>Rigour</a:t>
          </a:r>
          <a:r>
            <a:rPr lang="en-GB" sz="5400" kern="1200" dirty="0"/>
            <a:t> </a:t>
          </a:r>
        </a:p>
      </dsp:txBody>
      <dsp:txXfrm>
        <a:off x="5616864" y="183196"/>
        <a:ext cx="2462429" cy="984971"/>
      </dsp:txXfrm>
    </dsp:sp>
    <dsp:sp modelId="{75771D9A-CF60-45F6-A536-86948D9D8E77}">
      <dsp:nvSpPr>
        <dsp:cNvPr id="0" name=""/>
        <dsp:cNvSpPr/>
      </dsp:nvSpPr>
      <dsp:spPr>
        <a:xfrm>
          <a:off x="5616864" y="1168168"/>
          <a:ext cx="2462429" cy="2152423"/>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GB" sz="1700" kern="1200"/>
            <a:t>the extent to which the work demonstrates intellectual coherence and integrity, and adopts robust and appropriate concepts, analyses, theories and methodologies</a:t>
          </a:r>
        </a:p>
      </dsp:txBody>
      <dsp:txXfrm>
        <a:off x="5616864" y="1168168"/>
        <a:ext cx="2462429" cy="21524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11065-A273-4D18-82B0-655753B37BE3}">
      <dsp:nvSpPr>
        <dsp:cNvPr id="0" name=""/>
        <dsp:cNvSpPr/>
      </dsp:nvSpPr>
      <dsp:spPr>
        <a:xfrm rot="5400000">
          <a:off x="5728456" y="-2126426"/>
          <a:ext cx="1152309" cy="55411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effectLst/>
              <a:latin typeface="+mn-lt"/>
              <a:ea typeface="Calibri" panose="020F0502020204030204" pitchFamily="34" charset="0"/>
              <a:cs typeface="Times New Roman" panose="02020603050405020304" pitchFamily="18" charset="0"/>
            </a:rPr>
            <a:t>All sub-panels will use citation data (where available), as potential indicator of academic significance</a:t>
          </a:r>
          <a:endParaRPr lang="en-GB" sz="1700" kern="1200" dirty="0"/>
        </a:p>
      </dsp:txBody>
      <dsp:txXfrm rot="-5400000">
        <a:off x="3534053" y="124228"/>
        <a:ext cx="5484865" cy="1039807"/>
      </dsp:txXfrm>
    </dsp:sp>
    <dsp:sp modelId="{9F4011AB-070C-4F0D-9DC8-39C158F9B32A}">
      <dsp:nvSpPr>
        <dsp:cNvPr id="0" name=""/>
        <dsp:cNvSpPr/>
      </dsp:nvSpPr>
      <dsp:spPr>
        <a:xfrm>
          <a:off x="246630" y="776"/>
          <a:ext cx="3287422" cy="128671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a:t>Main Panel A</a:t>
          </a:r>
        </a:p>
      </dsp:txBody>
      <dsp:txXfrm>
        <a:off x="309442" y="63588"/>
        <a:ext cx="3161798" cy="1161086"/>
      </dsp:txXfrm>
    </dsp:sp>
    <dsp:sp modelId="{E2D13778-E7BE-40E7-852E-4813C30875AE}">
      <dsp:nvSpPr>
        <dsp:cNvPr id="0" name=""/>
        <dsp:cNvSpPr/>
      </dsp:nvSpPr>
      <dsp:spPr>
        <a:xfrm rot="5400000">
          <a:off x="5728456" y="-749625"/>
          <a:ext cx="1152309" cy="55411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Sub-panels 7, 8, 9 and 11 will receive citation data </a:t>
          </a:r>
          <a:r>
            <a:rPr lang="en-GB" sz="1700" kern="1200" dirty="0">
              <a:effectLst/>
              <a:latin typeface="+mn-lt"/>
              <a:ea typeface="Calibri" panose="020F0502020204030204" pitchFamily="34" charset="0"/>
              <a:cs typeface="Times New Roman" panose="02020603050405020304" pitchFamily="18" charset="0"/>
            </a:rPr>
            <a:t>(where available), as part of indicator of academic significance</a:t>
          </a:r>
          <a:endParaRPr lang="en-GB" sz="1700" kern="1200" dirty="0"/>
        </a:p>
      </dsp:txBody>
      <dsp:txXfrm rot="-5400000">
        <a:off x="3534053" y="1501029"/>
        <a:ext cx="5484865" cy="1039807"/>
      </dsp:txXfrm>
    </dsp:sp>
    <dsp:sp modelId="{15B38009-133E-4727-A654-30EEEB9FB23F}">
      <dsp:nvSpPr>
        <dsp:cNvPr id="0" name=""/>
        <dsp:cNvSpPr/>
      </dsp:nvSpPr>
      <dsp:spPr>
        <a:xfrm>
          <a:off x="246630" y="1377577"/>
          <a:ext cx="3287422" cy="128671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a:t>Main Panel B</a:t>
          </a:r>
        </a:p>
      </dsp:txBody>
      <dsp:txXfrm>
        <a:off x="309442" y="1440389"/>
        <a:ext cx="3161798" cy="1161086"/>
      </dsp:txXfrm>
    </dsp:sp>
    <dsp:sp modelId="{12A59864-CACB-4591-8B51-025844A80C9C}">
      <dsp:nvSpPr>
        <dsp:cNvPr id="0" name=""/>
        <dsp:cNvSpPr/>
      </dsp:nvSpPr>
      <dsp:spPr>
        <a:xfrm rot="5400000">
          <a:off x="5728456" y="627175"/>
          <a:ext cx="1152309" cy="55411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Sub-panel 16 will receive citation data (where available), and will use where it is considered appropriate as an additional piece of supplementary evidence </a:t>
          </a:r>
        </a:p>
      </dsp:txBody>
      <dsp:txXfrm rot="-5400000">
        <a:off x="3534053" y="2877830"/>
        <a:ext cx="5484865" cy="1039807"/>
      </dsp:txXfrm>
    </dsp:sp>
    <dsp:sp modelId="{D5BAC58A-9C34-48D3-850D-C5B78F0513D9}">
      <dsp:nvSpPr>
        <dsp:cNvPr id="0" name=""/>
        <dsp:cNvSpPr/>
      </dsp:nvSpPr>
      <dsp:spPr>
        <a:xfrm>
          <a:off x="246630" y="2754378"/>
          <a:ext cx="3287422" cy="128671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a:t>Main Panel C</a:t>
          </a:r>
        </a:p>
      </dsp:txBody>
      <dsp:txXfrm>
        <a:off x="309442" y="2817190"/>
        <a:ext cx="3161798" cy="1161086"/>
      </dsp:txXfrm>
    </dsp:sp>
    <dsp:sp modelId="{663E91CE-A072-4F67-9A31-D1B273AD2C1A}">
      <dsp:nvSpPr>
        <dsp:cNvPr id="0" name=""/>
        <dsp:cNvSpPr/>
      </dsp:nvSpPr>
      <dsp:spPr>
        <a:xfrm rot="5400000">
          <a:off x="5728456" y="2003976"/>
          <a:ext cx="1152309" cy="554111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No sub-panels will receive or use citation data</a:t>
          </a:r>
        </a:p>
      </dsp:txBody>
      <dsp:txXfrm rot="-5400000">
        <a:off x="3534053" y="4254631"/>
        <a:ext cx="5484865" cy="1039807"/>
      </dsp:txXfrm>
    </dsp:sp>
    <dsp:sp modelId="{B66D3243-80EB-4877-A41A-29C268F4E1C3}">
      <dsp:nvSpPr>
        <dsp:cNvPr id="0" name=""/>
        <dsp:cNvSpPr/>
      </dsp:nvSpPr>
      <dsp:spPr>
        <a:xfrm>
          <a:off x="246630" y="4131179"/>
          <a:ext cx="3287422" cy="1286710"/>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GB" sz="3200" kern="1200" dirty="0"/>
            <a:t>Main Panel D</a:t>
          </a:r>
        </a:p>
      </dsp:txBody>
      <dsp:txXfrm>
        <a:off x="309442" y="4193991"/>
        <a:ext cx="3161798" cy="11610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54CDE-00C7-4A0D-B9FC-9571769FDFAA}">
      <dsp:nvSpPr>
        <dsp:cNvPr id="0" name=""/>
        <dsp:cNvSpPr/>
      </dsp:nvSpPr>
      <dsp:spPr>
        <a:xfrm>
          <a:off x="39" y="81233"/>
          <a:ext cx="3811041" cy="6912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a:t>Reach </a:t>
          </a:r>
        </a:p>
      </dsp:txBody>
      <dsp:txXfrm>
        <a:off x="39" y="81233"/>
        <a:ext cx="3811041" cy="691200"/>
      </dsp:txXfrm>
    </dsp:sp>
    <dsp:sp modelId="{DA872A80-DBBE-43B5-9285-BD96539CF80A}">
      <dsp:nvSpPr>
        <dsp:cNvPr id="0" name=""/>
        <dsp:cNvSpPr/>
      </dsp:nvSpPr>
      <dsp:spPr>
        <a:xfrm>
          <a:off x="39" y="772433"/>
          <a:ext cx="3811041" cy="3359880"/>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a:t>the extent and/or diversity of the beneficiaries of the impact, as relevant to the nature of the impact. (It will </a:t>
          </a:r>
          <a:r>
            <a:rPr lang="en-GB" sz="2400" b="1" kern="1200" dirty="0"/>
            <a:t>not</a:t>
          </a:r>
          <a:r>
            <a:rPr lang="en-GB" sz="2400" kern="1200" dirty="0"/>
            <a:t> be assessed in geographic terms, nor in terms of absolute numbers of beneficiaries.)</a:t>
          </a:r>
        </a:p>
      </dsp:txBody>
      <dsp:txXfrm>
        <a:off x="39" y="772433"/>
        <a:ext cx="3811041" cy="3359880"/>
      </dsp:txXfrm>
    </dsp:sp>
    <dsp:sp modelId="{8404056C-8CD4-4A46-A7C4-B83BA148C7CB}">
      <dsp:nvSpPr>
        <dsp:cNvPr id="0" name=""/>
        <dsp:cNvSpPr/>
      </dsp:nvSpPr>
      <dsp:spPr>
        <a:xfrm>
          <a:off x="4344627" y="81233"/>
          <a:ext cx="3811041" cy="6912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a:t>Significance </a:t>
          </a:r>
        </a:p>
      </dsp:txBody>
      <dsp:txXfrm>
        <a:off x="4344627" y="81233"/>
        <a:ext cx="3811041" cy="691200"/>
      </dsp:txXfrm>
    </dsp:sp>
    <dsp:sp modelId="{89D9C2FC-4ED6-470E-9DEA-7812F2269B5C}">
      <dsp:nvSpPr>
        <dsp:cNvPr id="0" name=""/>
        <dsp:cNvSpPr/>
      </dsp:nvSpPr>
      <dsp:spPr>
        <a:xfrm>
          <a:off x="4344627" y="772433"/>
          <a:ext cx="3811041" cy="3359880"/>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kern="1200"/>
            <a:t>the degree to which the impact has enabled, enriched, influenced, informed or changed the performance, policies, practices, products, services, understanding, awareness or well-being of the beneficiaries.</a:t>
          </a:r>
        </a:p>
      </dsp:txBody>
      <dsp:txXfrm>
        <a:off x="4344627" y="772433"/>
        <a:ext cx="3811041" cy="3359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471C6-21F3-4806-B000-CC6F3FE0661C}">
      <dsp:nvSpPr>
        <dsp:cNvPr id="0" name=""/>
        <dsp:cNvSpPr/>
      </dsp:nvSpPr>
      <dsp:spPr>
        <a:xfrm>
          <a:off x="40" y="88394"/>
          <a:ext cx="3890456"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GB" sz="2000" kern="1200"/>
            <a:t>Vitality </a:t>
          </a:r>
        </a:p>
      </dsp:txBody>
      <dsp:txXfrm>
        <a:off x="40" y="88394"/>
        <a:ext cx="3890456" cy="576000"/>
      </dsp:txXfrm>
    </dsp:sp>
    <dsp:sp modelId="{4CF1B5D0-BB75-4352-85AE-EE1F0E3C0F38}">
      <dsp:nvSpPr>
        <dsp:cNvPr id="0" name=""/>
        <dsp:cNvSpPr/>
      </dsp:nvSpPr>
      <dsp:spPr>
        <a:xfrm>
          <a:off x="40" y="664394"/>
          <a:ext cx="3890456" cy="3623399"/>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dirty="0"/>
            <a:t>the extent to which a unit supports a thriving and inclusive research culture for all staff and research students, that is based on a clearly articulated strategy for research and enabling its impact, is engaged with the national and international research and user communities and is able to attract excellent postgraduate and postdoctoral researchers.</a:t>
          </a:r>
        </a:p>
      </dsp:txBody>
      <dsp:txXfrm>
        <a:off x="40" y="664394"/>
        <a:ext cx="3890456" cy="3623399"/>
      </dsp:txXfrm>
    </dsp:sp>
    <dsp:sp modelId="{7E8C4CCE-2E4A-47BF-99BF-79A160765AF4}">
      <dsp:nvSpPr>
        <dsp:cNvPr id="0" name=""/>
        <dsp:cNvSpPr/>
      </dsp:nvSpPr>
      <dsp:spPr>
        <a:xfrm>
          <a:off x="4435160" y="88394"/>
          <a:ext cx="3890456" cy="5760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en-GB" sz="2000" kern="1200"/>
            <a:t>Sustainability </a:t>
          </a:r>
        </a:p>
      </dsp:txBody>
      <dsp:txXfrm>
        <a:off x="4435160" y="88394"/>
        <a:ext cx="3890456" cy="576000"/>
      </dsp:txXfrm>
    </dsp:sp>
    <dsp:sp modelId="{7439F703-23F9-4CEC-91D5-37FB58A645CF}">
      <dsp:nvSpPr>
        <dsp:cNvPr id="0" name=""/>
        <dsp:cNvSpPr/>
      </dsp:nvSpPr>
      <dsp:spPr>
        <a:xfrm>
          <a:off x="4435160" y="664394"/>
          <a:ext cx="3890456" cy="3623399"/>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GB" sz="2000" kern="1200"/>
            <a:t>the extent to which the research environment ensures the future health, diversity, well-being and wider contribution of the unit and the discipline(s), including investment in people and in infrastructure.</a:t>
          </a:r>
        </a:p>
      </dsp:txBody>
      <dsp:txXfrm>
        <a:off x="4435160" y="664394"/>
        <a:ext cx="3890456" cy="36233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7044D28-9B79-4DF4-9ECC-F423A6EA7965}" type="datetimeFigureOut">
              <a:rPr lang="en-GB" smtClean="0"/>
              <a:t>24/09/2018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974701D-8776-4B00-8DAC-1A0D42E02E44}" type="slidenum">
              <a:rPr lang="en-GB" smtClean="0"/>
              <a:t>‹#›</a:t>
            </a:fld>
            <a:endParaRPr lang="en-GB"/>
          </a:p>
        </p:txBody>
      </p:sp>
    </p:spTree>
    <p:extLst>
      <p:ext uri="{BB962C8B-B14F-4D97-AF65-F5344CB8AC3E}">
        <p14:creationId xmlns:p14="http://schemas.microsoft.com/office/powerpoint/2010/main" val="1494361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2F6F15D-D82E-4BE3-9419-11012D9A4512}" type="datetimeFigureOut">
              <a:rPr lang="en-GB" smtClean="0"/>
              <a:t>24/09/2018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D7ED48D-FC12-48F6-A213-A7225D2F24C9}" type="slidenum">
              <a:rPr lang="en-GB" smtClean="0"/>
              <a:t>‹#›</a:t>
            </a:fld>
            <a:endParaRPr lang="en-GB"/>
          </a:p>
        </p:txBody>
      </p:sp>
    </p:spTree>
    <p:extLst>
      <p:ext uri="{BB962C8B-B14F-4D97-AF65-F5344CB8AC3E}">
        <p14:creationId xmlns:p14="http://schemas.microsoft.com/office/powerpoint/2010/main" val="3759848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3527261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25</a:t>
            </a:fld>
            <a:endParaRPr lang="en-GB" dirty="0"/>
          </a:p>
        </p:txBody>
      </p:sp>
    </p:spTree>
    <p:extLst>
      <p:ext uri="{BB962C8B-B14F-4D97-AF65-F5344CB8AC3E}">
        <p14:creationId xmlns:p14="http://schemas.microsoft.com/office/powerpoint/2010/main" val="112093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26</a:t>
            </a:fld>
            <a:endParaRPr lang="en-GB" dirty="0"/>
          </a:p>
        </p:txBody>
      </p:sp>
    </p:spTree>
    <p:extLst>
      <p:ext uri="{BB962C8B-B14F-4D97-AF65-F5344CB8AC3E}">
        <p14:creationId xmlns:p14="http://schemas.microsoft.com/office/powerpoint/2010/main" val="315778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a:solidFill>
                  <a:srgbClr val="4D738A"/>
                </a:solidFill>
                <a:latin typeface="+mn-lt"/>
                <a:ea typeface="+mn-ea"/>
                <a:cs typeface="+mn-cs"/>
              </a:rPr>
              <a:t>-</a:t>
            </a:r>
            <a:endParaRPr lang="en-GB" sz="1000" kern="1200" baseline="0" dirty="0">
              <a:solidFill>
                <a:srgbClr val="4D738A"/>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26719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dirty="0"/>
          </a:p>
        </p:txBody>
      </p:sp>
    </p:spTree>
    <p:extLst>
      <p:ext uri="{BB962C8B-B14F-4D97-AF65-F5344CB8AC3E}">
        <p14:creationId xmlns:p14="http://schemas.microsoft.com/office/powerpoint/2010/main" val="4031520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dirty="0"/>
          </a:p>
        </p:txBody>
      </p:sp>
    </p:spTree>
    <p:extLst>
      <p:ext uri="{BB962C8B-B14F-4D97-AF65-F5344CB8AC3E}">
        <p14:creationId xmlns:p14="http://schemas.microsoft.com/office/powerpoint/2010/main" val="28097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457200" lvl="1" indent="0">
              <a:buFont typeface="Arial" panose="020B0604020202020204" pitchFamily="34" charset="0"/>
              <a:buNone/>
            </a:pP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7</a:t>
            </a:fld>
            <a:endParaRPr lang="en-GB" dirty="0"/>
          </a:p>
        </p:txBody>
      </p:sp>
    </p:spTree>
    <p:extLst>
      <p:ext uri="{BB962C8B-B14F-4D97-AF65-F5344CB8AC3E}">
        <p14:creationId xmlns:p14="http://schemas.microsoft.com/office/powerpoint/2010/main" val="1723859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0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387002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22</a:t>
            </a:fld>
            <a:endParaRPr lang="en-GB"/>
          </a:p>
        </p:txBody>
      </p:sp>
    </p:spTree>
    <p:extLst>
      <p:ext uri="{BB962C8B-B14F-4D97-AF65-F5344CB8AC3E}">
        <p14:creationId xmlns:p14="http://schemas.microsoft.com/office/powerpoint/2010/main" val="3625161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23</a:t>
            </a:fld>
            <a:endParaRPr lang="en-GB"/>
          </a:p>
        </p:txBody>
      </p:sp>
    </p:spTree>
    <p:extLst>
      <p:ext uri="{BB962C8B-B14F-4D97-AF65-F5344CB8AC3E}">
        <p14:creationId xmlns:p14="http://schemas.microsoft.com/office/powerpoint/2010/main" val="2311885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The Stern review proposed the introduction of an institutional-level environment statement. Cautious support was given to this proposal in consultation responses, underlining the need for careful testing of this aspect, as indicated in the Stern review.</a:t>
            </a:r>
          </a:p>
        </p:txBody>
      </p:sp>
      <p:sp>
        <p:nvSpPr>
          <p:cNvPr id="4" name="Slide Number Placeholder 3"/>
          <p:cNvSpPr>
            <a:spLocks noGrp="1"/>
          </p:cNvSpPr>
          <p:nvPr>
            <p:ph type="sldNum" sz="quarter" idx="10"/>
          </p:nvPr>
        </p:nvSpPr>
        <p:spPr/>
        <p:txBody>
          <a:bodyPr/>
          <a:lstStyle/>
          <a:p>
            <a:fld id="{69D8FC64-4DC8-4504-A346-028AE6950BF5}" type="slidenum">
              <a:rPr lang="en-GB" smtClean="0"/>
              <a:t>24</a:t>
            </a:fld>
            <a:endParaRPr lang="en-GB"/>
          </a:p>
        </p:txBody>
      </p:sp>
    </p:spTree>
    <p:extLst>
      <p:ext uri="{BB962C8B-B14F-4D97-AF65-F5344CB8AC3E}">
        <p14:creationId xmlns:p14="http://schemas.microsoft.com/office/powerpoint/2010/main" val="126348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2710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5236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99224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267590-4C26-41EC-801F-2AE2F4E7941B}"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5199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67590-4C26-41EC-801F-2AE2F4E7941B}" type="datetimeFigureOut">
              <a:rPr lang="en-GB" smtClean="0"/>
              <a:t>24/09/2018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71015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267590-4C26-41EC-801F-2AE2F4E7941B}"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66419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267590-4C26-41EC-801F-2AE2F4E7941B}" type="datetimeFigureOut">
              <a:rPr lang="en-GB" smtClean="0"/>
              <a:t>24/09/2018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51980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267590-4C26-41EC-801F-2AE2F4E7941B}" type="datetimeFigureOut">
              <a:rPr lang="en-GB" smtClean="0"/>
              <a:t>24/09/2018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15166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67590-4C26-41EC-801F-2AE2F4E7941B}" type="datetimeFigureOut">
              <a:rPr lang="en-GB" smtClean="0"/>
              <a:t>24/09/2018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25286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346786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267590-4C26-41EC-801F-2AE2F4E7941B}" type="datetimeFigureOut">
              <a:rPr lang="en-GB" smtClean="0"/>
              <a:t>24/09/2018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D79997-3E28-479D-BF60-284D992B6A46}" type="slidenum">
              <a:rPr lang="en-GB" smtClean="0"/>
              <a:t>‹#›</a:t>
            </a:fld>
            <a:endParaRPr lang="en-GB"/>
          </a:p>
        </p:txBody>
      </p:sp>
    </p:spTree>
    <p:extLst>
      <p:ext uri="{BB962C8B-B14F-4D97-AF65-F5344CB8AC3E}">
        <p14:creationId xmlns:p14="http://schemas.microsoft.com/office/powerpoint/2010/main" val="422316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67590-4C26-41EC-801F-2AE2F4E7941B}" type="datetimeFigureOut">
              <a:rPr lang="en-GB" smtClean="0"/>
              <a:t>24/09/2018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79997-3E28-479D-BF60-284D992B6A46}" type="slidenum">
              <a:rPr lang="en-GB" smtClean="0"/>
              <a:t>‹#›</a:t>
            </a:fld>
            <a:endParaRPr lang="en-GB"/>
          </a:p>
        </p:txBody>
      </p:sp>
    </p:spTree>
    <p:extLst>
      <p:ext uri="{BB962C8B-B14F-4D97-AF65-F5344CB8AC3E}">
        <p14:creationId xmlns:p14="http://schemas.microsoft.com/office/powerpoint/2010/main" val="1337195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mailto:info@ref.ac.uk" TargetMode="External"/><Relationship Id="rId3" Type="http://schemas.openxmlformats.org/officeDocument/2006/relationships/image" Target="../media/image4.jpeg"/><Relationship Id="rId7" Type="http://schemas.openxmlformats.org/officeDocument/2006/relationships/hyperlink" Target="http://www.ref.ac.uk/contac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www.ref.ac.uk/" TargetMode="External"/><Relationship Id="rId5" Type="http://schemas.openxmlformats.org/officeDocument/2006/relationships/hyperlink" Target="https://www.eventbrite.co.uk/e/research-excellence-framework-hei-consultation-events-tickets-47811987943" TargetMode="External"/><Relationship Id="rId4" Type="http://schemas.openxmlformats.org/officeDocument/2006/relationships/hyperlink" Target="https://www.smartsurvey.co.uk/s/DTZ1O/"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265401" y="343406"/>
            <a:ext cx="6360841" cy="257262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4D738A"/>
                </a:solidFill>
                <a:cs typeface="Calibri" panose="020F0502020204030204" pitchFamily="34" charset="0"/>
              </a:rPr>
              <a:t>Consultation on draft panel criteria and working methods</a:t>
            </a:r>
            <a:endParaRPr lang="en-US" sz="3600" dirty="0">
              <a:solidFill>
                <a:srgbClr val="4D738A"/>
              </a:solidFill>
            </a:endParaRPr>
          </a:p>
        </p:txBody>
      </p:sp>
      <p:sp>
        <p:nvSpPr>
          <p:cNvPr id="6" name="Subtitle 2"/>
          <p:cNvSpPr txBox="1">
            <a:spLocks/>
          </p:cNvSpPr>
          <p:nvPr/>
        </p:nvSpPr>
        <p:spPr>
          <a:xfrm>
            <a:off x="1171293" y="3095430"/>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a:solidFill>
                  <a:schemeClr val="bg1"/>
                </a:solidFill>
              </a:rPr>
              <a:t>Follow us on Twitter </a:t>
            </a:r>
          </a:p>
          <a:p>
            <a:pPr algn="ctr"/>
            <a:r>
              <a:rPr lang="en-US" sz="2900" dirty="0">
                <a:solidFill>
                  <a:schemeClr val="bg1"/>
                </a:solidFill>
              </a:rPr>
              <a:t>@REF_2021</a:t>
            </a:r>
          </a:p>
          <a:p>
            <a:pPr algn="ctr"/>
            <a:endParaRPr lang="en-US" sz="2900" b="1" dirty="0">
              <a:solidFill>
                <a:schemeClr val="bg1"/>
              </a:solidFill>
            </a:endParaRPr>
          </a:p>
          <a:p>
            <a:pPr algn="ctr"/>
            <a:r>
              <a:rPr lang="en-US" sz="2900" dirty="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sp>
        <p:nvSpPr>
          <p:cNvPr id="4" name="TextBox 3"/>
          <p:cNvSpPr txBox="1"/>
          <p:nvPr/>
        </p:nvSpPr>
        <p:spPr>
          <a:xfrm>
            <a:off x="1195466" y="2719570"/>
            <a:ext cx="5108028" cy="1569660"/>
          </a:xfrm>
          <a:prstGeom prst="rect">
            <a:avLst/>
          </a:prstGeom>
          <a:noFill/>
        </p:spPr>
        <p:txBody>
          <a:bodyPr wrap="square" rtlCol="0">
            <a:spAutoFit/>
          </a:bodyPr>
          <a:lstStyle/>
          <a:p>
            <a:r>
              <a:rPr lang="en-GB" sz="3200"/>
              <a:t>Sylvia Walby</a:t>
            </a:r>
            <a:endParaRPr lang="en-GB" sz="3200" dirty="0"/>
          </a:p>
          <a:p>
            <a:r>
              <a:rPr lang="en-GB" sz="3200" dirty="0"/>
              <a:t>Sociology.  London.</a:t>
            </a:r>
          </a:p>
          <a:p>
            <a:r>
              <a:rPr lang="en-GB" sz="3200" dirty="0"/>
              <a:t>1 October 2018</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1335" y="4554888"/>
            <a:ext cx="2230396" cy="870029"/>
          </a:xfrm>
          <a:prstGeom prst="rect">
            <a:avLst/>
          </a:prstGeom>
        </p:spPr>
      </p:pic>
    </p:spTree>
    <p:extLst>
      <p:ext uri="{BB962C8B-B14F-4D97-AF65-F5344CB8AC3E}">
        <p14:creationId xmlns:p14="http://schemas.microsoft.com/office/powerpoint/2010/main" val="279825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Panel criteria - consultation</a:t>
            </a:r>
            <a:endParaRPr lang="en-GB" dirty="0"/>
          </a:p>
        </p:txBody>
      </p:sp>
      <p:sp>
        <p:nvSpPr>
          <p:cNvPr id="6" name="Content Placeholder 2"/>
          <p:cNvSpPr txBox="1">
            <a:spLocks/>
          </p:cNvSpPr>
          <p:nvPr/>
        </p:nvSpPr>
        <p:spPr>
          <a:xfrm>
            <a:off x="838200" y="1130312"/>
            <a:ext cx="10904913" cy="54810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We invite comments on:</a:t>
            </a:r>
          </a:p>
          <a:p>
            <a:r>
              <a:rPr lang="en-GB" sz="2400" dirty="0">
                <a:solidFill>
                  <a:srgbClr val="4D738A"/>
                </a:solidFill>
                <a:latin typeface="+mj-lt"/>
              </a:rPr>
              <a:t>whether the criteria are appropriate and clear</a:t>
            </a:r>
          </a:p>
          <a:p>
            <a:r>
              <a:rPr lang="en-GB" sz="2400" dirty="0">
                <a:solidFill>
                  <a:srgbClr val="4D738A"/>
                </a:solidFill>
                <a:latin typeface="+mj-lt"/>
              </a:rPr>
              <a:t>where further clarification is required</a:t>
            </a:r>
          </a:p>
          <a:p>
            <a:r>
              <a:rPr lang="en-GB" sz="2400" dirty="0">
                <a:solidFill>
                  <a:srgbClr val="4D738A"/>
                </a:solidFill>
                <a:latin typeface="+mj-lt"/>
              </a:rPr>
              <a:t> where refinements could be made</a:t>
            </a:r>
          </a:p>
          <a:p>
            <a:r>
              <a:rPr lang="en-GB" sz="2400" dirty="0">
                <a:solidFill>
                  <a:srgbClr val="4D738A"/>
                </a:solidFill>
                <a:latin typeface="+mj-lt"/>
              </a:rPr>
              <a:t>where more consistency across panels could be achieved</a:t>
            </a:r>
          </a:p>
          <a:p>
            <a:r>
              <a:rPr lang="en-GB" sz="2400" dirty="0">
                <a:solidFill>
                  <a:srgbClr val="4D738A"/>
                </a:solidFill>
                <a:latin typeface="+mj-lt"/>
              </a:rPr>
              <a:t>where differences between disciplines could justify further differentiation between main panels</a:t>
            </a:r>
          </a:p>
          <a:p>
            <a:pPr marL="0" indent="0">
              <a:buNone/>
            </a:pPr>
            <a:endParaRPr lang="en-GB" sz="2400" dirty="0">
              <a:solidFill>
                <a:srgbClr val="4D738A"/>
              </a:solidFill>
              <a:latin typeface="+mj-lt"/>
            </a:endParaRPr>
          </a:p>
          <a:p>
            <a:pPr marL="0" indent="0">
              <a:buNone/>
            </a:pPr>
            <a:r>
              <a:rPr lang="en-GB" sz="2400" b="1" dirty="0">
                <a:solidFill>
                  <a:srgbClr val="4D738A"/>
                </a:solidFill>
                <a:latin typeface="+mj-lt"/>
              </a:rPr>
              <a:t>PLUS specific questions on:</a:t>
            </a:r>
          </a:p>
          <a:p>
            <a:r>
              <a:rPr lang="en-GB" sz="2400" dirty="0">
                <a:solidFill>
                  <a:srgbClr val="4D738A"/>
                </a:solidFill>
                <a:latin typeface="+mj-lt"/>
              </a:rPr>
              <a:t>double-weighted outputs</a:t>
            </a:r>
          </a:p>
          <a:p>
            <a:r>
              <a:rPr lang="en-GB" sz="2400" dirty="0">
                <a:solidFill>
                  <a:srgbClr val="4D738A"/>
                </a:solidFill>
                <a:latin typeface="+mj-lt"/>
              </a:rPr>
              <a:t>Main Panel D guidance on output types</a:t>
            </a:r>
          </a:p>
          <a:p>
            <a:r>
              <a:rPr lang="en-GB" sz="2400" dirty="0">
                <a:solidFill>
                  <a:srgbClr val="4D738A"/>
                </a:solidFill>
                <a:latin typeface="+mj-lt"/>
              </a:rPr>
              <a:t>section weightings in the Environment statement</a:t>
            </a:r>
          </a:p>
          <a:p>
            <a:endParaRPr lang="en-GB" sz="2400" dirty="0">
              <a:solidFill>
                <a:srgbClr val="4D738A"/>
              </a:solidFill>
              <a:latin typeface="+mj-lt"/>
            </a:endParaRPr>
          </a:p>
        </p:txBody>
      </p:sp>
    </p:spTree>
    <p:extLst>
      <p:ext uri="{BB962C8B-B14F-4D97-AF65-F5344CB8AC3E}">
        <p14:creationId xmlns:p14="http://schemas.microsoft.com/office/powerpoint/2010/main" val="196839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a:t>
            </a:r>
            <a:endParaRPr lang="en-GB" dirty="0"/>
          </a:p>
        </p:txBody>
      </p:sp>
      <p:sp>
        <p:nvSpPr>
          <p:cNvPr id="6" name="Content Placeholder 2"/>
          <p:cNvSpPr txBox="1">
            <a:spLocks/>
          </p:cNvSpPr>
          <p:nvPr/>
        </p:nvSpPr>
        <p:spPr>
          <a:xfrm>
            <a:off x="838200" y="5463945"/>
            <a:ext cx="10904913" cy="10289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Scored one to four star (or unclassified)</a:t>
            </a:r>
          </a:p>
          <a:p>
            <a:r>
              <a:rPr lang="en-GB" sz="2400" dirty="0">
                <a:solidFill>
                  <a:srgbClr val="4D738A"/>
                </a:solidFill>
                <a:latin typeface="+mj-lt"/>
              </a:rPr>
              <a:t>Each main panel sets out its own understanding of the starred quality levels</a:t>
            </a:r>
          </a:p>
        </p:txBody>
      </p:sp>
      <p:graphicFrame>
        <p:nvGraphicFramePr>
          <p:cNvPr id="7" name="Diagram 6"/>
          <p:cNvGraphicFramePr/>
          <p:nvPr>
            <p:extLst>
              <p:ext uri="{D42A27DB-BD31-4B8C-83A1-F6EECF244321}">
                <p14:modId xmlns:p14="http://schemas.microsoft.com/office/powerpoint/2010/main" val="2106639998"/>
              </p:ext>
            </p:extLst>
          </p:nvPr>
        </p:nvGraphicFramePr>
        <p:xfrm>
          <a:off x="2055091" y="1677106"/>
          <a:ext cx="8081819" cy="3503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838200" y="1093550"/>
            <a:ext cx="6761018" cy="738664"/>
          </a:xfrm>
          <a:prstGeom prst="rect">
            <a:avLst/>
          </a:prstGeom>
          <a:noFill/>
        </p:spPr>
        <p:txBody>
          <a:bodyPr wrap="square" rtlCol="0">
            <a:spAutoFit/>
          </a:bodyPr>
          <a:lstStyle/>
          <a:p>
            <a:r>
              <a:rPr lang="en-GB" sz="2400" b="1" dirty="0">
                <a:solidFill>
                  <a:srgbClr val="4D738A"/>
                </a:solidFill>
                <a:latin typeface="+mj-lt"/>
              </a:rPr>
              <a:t>Assessed against three criteria:</a:t>
            </a:r>
          </a:p>
          <a:p>
            <a:endParaRPr lang="en-GB" dirty="0"/>
          </a:p>
        </p:txBody>
      </p:sp>
    </p:spTree>
    <p:extLst>
      <p:ext uri="{BB962C8B-B14F-4D97-AF65-F5344CB8AC3E}">
        <p14:creationId xmlns:p14="http://schemas.microsoft.com/office/powerpoint/2010/main" val="711919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interdisciplinary research</a:t>
            </a:r>
            <a:endParaRPr lang="en-GB" dirty="0"/>
          </a:p>
        </p:txBody>
      </p:sp>
      <p:sp>
        <p:nvSpPr>
          <p:cNvPr id="6" name="Content Placeholder 2"/>
          <p:cNvSpPr txBox="1">
            <a:spLocks/>
          </p:cNvSpPr>
          <p:nvPr/>
        </p:nvSpPr>
        <p:spPr>
          <a:xfrm>
            <a:off x="838200" y="1113906"/>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For the purposes of the REF, interdisciplinary research is understood to achieve outcomes (including new approaches) that could not be achieved within the framework of a single discipline. Interdisciplinary research features significant interaction between two or more disciplines and / or moves beyond established disciplinary foundations in applying or integrating research approaches from other disciplines.</a:t>
            </a:r>
          </a:p>
          <a:p>
            <a:r>
              <a:rPr lang="en-GB" sz="2400" dirty="0">
                <a:solidFill>
                  <a:srgbClr val="4D738A"/>
                </a:solidFill>
                <a:latin typeface="+mj-lt"/>
              </a:rPr>
              <a:t>HEIs are invited to identify outputs that meet this definition. This process </a:t>
            </a:r>
            <a:r>
              <a:rPr lang="en-GB" sz="2400" b="1" dirty="0">
                <a:solidFill>
                  <a:srgbClr val="4D738A"/>
                </a:solidFill>
                <a:latin typeface="+mj-lt"/>
              </a:rPr>
              <a:t>is distinct from</a:t>
            </a:r>
            <a:r>
              <a:rPr lang="en-GB" sz="2400" dirty="0">
                <a:solidFill>
                  <a:srgbClr val="4D738A"/>
                </a:solidFill>
                <a:latin typeface="+mj-lt"/>
              </a:rPr>
              <a:t> a request for cross-referral.</a:t>
            </a:r>
          </a:p>
          <a:p>
            <a:r>
              <a:rPr lang="en-GB" sz="2400" dirty="0">
                <a:solidFill>
                  <a:srgbClr val="4D738A"/>
                </a:solidFill>
                <a:latin typeface="+mj-lt"/>
              </a:rPr>
              <a:t>There will be </a:t>
            </a:r>
            <a:r>
              <a:rPr lang="en-GB" sz="2400" b="1" dirty="0">
                <a:solidFill>
                  <a:srgbClr val="4D738A"/>
                </a:solidFill>
                <a:latin typeface="+mj-lt"/>
              </a:rPr>
              <a:t>no advantage or disadvantage </a:t>
            </a:r>
            <a:r>
              <a:rPr lang="en-GB" sz="2400" dirty="0">
                <a:solidFill>
                  <a:srgbClr val="4D738A"/>
                </a:solidFill>
                <a:latin typeface="+mj-lt"/>
              </a:rPr>
              <a:t>in the assessment in identifying outputs as interdisciplinary.</a:t>
            </a:r>
          </a:p>
          <a:p>
            <a:pPr marL="0" indent="0">
              <a:buNone/>
            </a:pPr>
            <a:endParaRPr lang="en-GB" sz="2400" dirty="0">
              <a:solidFill>
                <a:srgbClr val="4D738A"/>
              </a:solidFill>
              <a:latin typeface="+mj-lt"/>
            </a:endParaRP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94222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co-authored</a:t>
            </a:r>
            <a:endParaRPr lang="en-GB" dirty="0"/>
          </a:p>
        </p:txBody>
      </p:sp>
      <p:sp>
        <p:nvSpPr>
          <p:cNvPr id="6" name="Content Placeholder 2"/>
          <p:cNvSpPr txBox="1">
            <a:spLocks/>
          </p:cNvSpPr>
          <p:nvPr/>
        </p:nvSpPr>
        <p:spPr>
          <a:xfrm>
            <a:off x="838200" y="1041943"/>
            <a:ext cx="10904913" cy="5346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Institutions may only attribute co-authored outputs to individual members of staff who made </a:t>
            </a:r>
            <a:r>
              <a:rPr lang="en-GB" sz="2400" b="1" dirty="0">
                <a:solidFill>
                  <a:srgbClr val="4D738A"/>
                </a:solidFill>
                <a:latin typeface="+mj-lt"/>
              </a:rPr>
              <a:t>a substantial research contribution </a:t>
            </a:r>
            <a:r>
              <a:rPr lang="en-GB" sz="2400" dirty="0">
                <a:solidFill>
                  <a:srgbClr val="4D738A"/>
                </a:solidFill>
                <a:latin typeface="+mj-lt"/>
              </a:rPr>
              <a:t>to the output</a:t>
            </a:r>
          </a:p>
          <a:p>
            <a:r>
              <a:rPr lang="en-GB" sz="2400" dirty="0">
                <a:solidFill>
                  <a:srgbClr val="4D738A"/>
                </a:solidFill>
                <a:latin typeface="+mj-lt"/>
              </a:rPr>
              <a:t>Main Panel A: For each submitted co-authored output where there are </a:t>
            </a:r>
            <a:r>
              <a:rPr lang="en-GB" sz="2400" b="1" dirty="0">
                <a:solidFill>
                  <a:srgbClr val="4D738A"/>
                </a:solidFill>
                <a:latin typeface="+mj-lt"/>
              </a:rPr>
              <a:t>ten or more </a:t>
            </a:r>
            <a:r>
              <a:rPr lang="en-GB" sz="2400" dirty="0">
                <a:solidFill>
                  <a:srgbClr val="4D738A"/>
                </a:solidFill>
                <a:latin typeface="+mj-lt"/>
              </a:rPr>
              <a:t>authors and where the submitted member of staff is not identified as the lead or corresponding author, institutions are required to affirm the substantial contribution to the research by the submitted member of staff.</a:t>
            </a:r>
          </a:p>
          <a:p>
            <a:r>
              <a:rPr lang="en-GB" sz="2400" dirty="0">
                <a:solidFill>
                  <a:srgbClr val="4D738A"/>
                </a:solidFill>
                <a:latin typeface="+mj-lt"/>
              </a:rPr>
              <a:t>Main Panel B: for outputs with </a:t>
            </a:r>
            <a:r>
              <a:rPr lang="en-GB" sz="2400" b="1" dirty="0">
                <a:solidFill>
                  <a:srgbClr val="4D738A"/>
                </a:solidFill>
                <a:latin typeface="+mj-lt"/>
              </a:rPr>
              <a:t>more than 25 co-authors</a:t>
            </a:r>
            <a:r>
              <a:rPr lang="en-GB" sz="2400" dirty="0">
                <a:solidFill>
                  <a:srgbClr val="4D738A"/>
                </a:solidFill>
                <a:latin typeface="+mj-lt"/>
              </a:rPr>
              <a:t>, specific information is required about the author’s contribution</a:t>
            </a:r>
          </a:p>
          <a:p>
            <a:r>
              <a:rPr lang="en-GB" sz="2400" dirty="0">
                <a:solidFill>
                  <a:srgbClr val="4D738A"/>
                </a:solidFill>
                <a:latin typeface="+mj-lt"/>
              </a:rPr>
              <a:t>Main Panels C and D: not require the submission of information about the individual co-author’s contribution but may seek to verify via audit.</a:t>
            </a:r>
          </a:p>
          <a:p>
            <a:endParaRPr lang="en-GB" sz="2400" dirty="0">
              <a:solidFill>
                <a:srgbClr val="4D738A"/>
              </a:solidFill>
              <a:latin typeface="+mj-lt"/>
            </a:endParaRPr>
          </a:p>
        </p:txBody>
      </p:sp>
    </p:spTree>
    <p:extLst>
      <p:ext uri="{BB962C8B-B14F-4D97-AF65-F5344CB8AC3E}">
        <p14:creationId xmlns:p14="http://schemas.microsoft.com/office/powerpoint/2010/main" val="367145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double-weighting</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Double-weighting may be requested where the scale of academic investment in the research activity and/or the intellectual scope of the research output is considerably greater than the disciplinary norm.</a:t>
            </a:r>
          </a:p>
          <a:p>
            <a:r>
              <a:rPr lang="en-GB" sz="2400" dirty="0">
                <a:solidFill>
                  <a:srgbClr val="4D738A"/>
                </a:solidFill>
                <a:latin typeface="+mj-lt"/>
              </a:rPr>
              <a:t>Submit a 100-word statement</a:t>
            </a:r>
          </a:p>
          <a:p>
            <a:r>
              <a:rPr lang="en-GB" sz="2400" dirty="0">
                <a:solidFill>
                  <a:srgbClr val="4D738A"/>
                </a:solidFill>
                <a:latin typeface="+mj-lt"/>
              </a:rPr>
              <a:t>HEIs may submit a reserve output, should the request not be accepted. This </a:t>
            </a:r>
            <a:r>
              <a:rPr lang="en-GB" sz="2400" b="1" dirty="0">
                <a:solidFill>
                  <a:srgbClr val="4D738A"/>
                </a:solidFill>
                <a:latin typeface="+mj-lt"/>
              </a:rPr>
              <a:t>does not </a:t>
            </a:r>
            <a:r>
              <a:rPr lang="en-GB" sz="2400" dirty="0">
                <a:solidFill>
                  <a:srgbClr val="4D738A"/>
                </a:solidFill>
                <a:latin typeface="+mj-lt"/>
              </a:rPr>
              <a:t>have to be attributed to the same member of staff but must be in accordance with min. 1 and max. 5 outputs attributed to staff.</a:t>
            </a:r>
          </a:p>
          <a:p>
            <a:r>
              <a:rPr lang="en-GB" sz="2400" dirty="0">
                <a:solidFill>
                  <a:srgbClr val="4D738A"/>
                </a:solidFill>
                <a:latin typeface="+mj-lt"/>
              </a:rPr>
              <a:t>Main panels set out their individual expectations</a:t>
            </a:r>
          </a:p>
          <a:p>
            <a:pPr marL="0" indent="0">
              <a:buNone/>
            </a:pPr>
            <a:endParaRPr lang="en-GB" sz="2400" i="1" dirty="0">
              <a:solidFill>
                <a:srgbClr val="4D738A"/>
              </a:solidFill>
              <a:latin typeface="+mj-lt"/>
            </a:endParaRPr>
          </a:p>
          <a:p>
            <a:pPr marL="0" indent="0">
              <a:buNone/>
            </a:pPr>
            <a:r>
              <a:rPr lang="en-GB" sz="2400" i="1" dirty="0">
                <a:solidFill>
                  <a:srgbClr val="4D738A"/>
                </a:solidFill>
                <a:latin typeface="+mj-lt"/>
              </a:rPr>
              <a:t>Specific consultation on: </a:t>
            </a:r>
          </a:p>
          <a:p>
            <a:r>
              <a:rPr lang="en-GB" sz="2400" i="1" dirty="0">
                <a:solidFill>
                  <a:srgbClr val="4D738A"/>
                </a:solidFill>
                <a:latin typeface="+mj-lt"/>
              </a:rPr>
              <a:t>proposed criteria for double-weighting outputs in Main Panels C and D</a:t>
            </a:r>
          </a:p>
          <a:p>
            <a:r>
              <a:rPr lang="en-GB" sz="2400" i="1" dirty="0">
                <a:solidFill>
                  <a:srgbClr val="4D738A"/>
                </a:solidFill>
                <a:latin typeface="+mj-lt"/>
              </a:rPr>
              <a:t>whether requests to double-weight books should automatically be accepted?</a:t>
            </a:r>
          </a:p>
        </p:txBody>
      </p:sp>
    </p:spTree>
    <p:extLst>
      <p:ext uri="{BB962C8B-B14F-4D97-AF65-F5344CB8AC3E}">
        <p14:creationId xmlns:p14="http://schemas.microsoft.com/office/powerpoint/2010/main" val="1433023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additional information</a:t>
            </a:r>
            <a:endParaRPr lang="en-GB" dirty="0">
              <a:solidFill>
                <a:srgbClr val="4D738A"/>
              </a:solidFill>
            </a:endParaRPr>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For Main Panel D, an output will either consist of a single item (e.g. a journal article, a book), or an integrated presentation of a range of material that </a:t>
            </a:r>
            <a:r>
              <a:rPr lang="en-GB" sz="2400" b="1" dirty="0">
                <a:solidFill>
                  <a:srgbClr val="4D738A"/>
                </a:solidFill>
                <a:latin typeface="+mj-lt"/>
              </a:rPr>
              <a:t>makes clear </a:t>
            </a:r>
            <a:r>
              <a:rPr lang="en-GB" sz="2400" dirty="0">
                <a:solidFill>
                  <a:srgbClr val="4D738A"/>
                </a:solidFill>
                <a:latin typeface="+mj-lt"/>
              </a:rPr>
              <a:t>the </a:t>
            </a:r>
            <a:r>
              <a:rPr lang="en-GB" sz="2400" b="1" dirty="0">
                <a:solidFill>
                  <a:srgbClr val="4D738A"/>
                </a:solidFill>
                <a:latin typeface="+mj-lt"/>
              </a:rPr>
              <a:t>research dimensions </a:t>
            </a:r>
            <a:r>
              <a:rPr lang="en-GB" sz="2400" dirty="0">
                <a:solidFill>
                  <a:srgbClr val="4D738A"/>
                </a:solidFill>
                <a:latin typeface="+mj-lt"/>
              </a:rPr>
              <a:t>of the submitted work.</a:t>
            </a:r>
          </a:p>
          <a:p>
            <a:r>
              <a:rPr lang="en-GB" sz="2400" dirty="0">
                <a:solidFill>
                  <a:srgbClr val="4D738A"/>
                </a:solidFill>
                <a:latin typeface="+mj-lt"/>
              </a:rPr>
              <a:t>The material submitted and 300-word statement (where required) should provide evidence of:</a:t>
            </a:r>
          </a:p>
          <a:p>
            <a:pPr lvl="1"/>
            <a:r>
              <a:rPr lang="en-GB" dirty="0">
                <a:solidFill>
                  <a:srgbClr val="4D738A"/>
                </a:solidFill>
                <a:latin typeface="+mj-lt"/>
              </a:rPr>
              <a:t>the research process</a:t>
            </a:r>
          </a:p>
          <a:p>
            <a:pPr lvl="1"/>
            <a:r>
              <a:rPr lang="en-GB" dirty="0">
                <a:solidFill>
                  <a:srgbClr val="4D738A"/>
                </a:solidFill>
                <a:latin typeface="+mj-lt"/>
              </a:rPr>
              <a:t>the research insights</a:t>
            </a:r>
          </a:p>
          <a:p>
            <a:pPr lvl="1"/>
            <a:r>
              <a:rPr lang="en-GB" dirty="0">
                <a:solidFill>
                  <a:srgbClr val="4D738A"/>
                </a:solidFill>
                <a:latin typeface="+mj-lt"/>
              </a:rPr>
              <a:t>the dissemination</a:t>
            </a:r>
          </a:p>
          <a:p>
            <a:r>
              <a:rPr lang="en-GB" sz="2400" dirty="0">
                <a:solidFill>
                  <a:srgbClr val="4D738A"/>
                </a:solidFill>
                <a:latin typeface="+mj-lt"/>
              </a:rPr>
              <a:t>Should be presented as a coherent package – to assist panel members to access fully the research dimensions of the work</a:t>
            </a:r>
            <a:endParaRPr lang="en-GB" sz="2400" i="1" dirty="0">
              <a:solidFill>
                <a:srgbClr val="4D738A"/>
              </a:solidFill>
              <a:latin typeface="+mj-lt"/>
            </a:endParaRPr>
          </a:p>
        </p:txBody>
      </p:sp>
    </p:spTree>
    <p:extLst>
      <p:ext uri="{BB962C8B-B14F-4D97-AF65-F5344CB8AC3E}">
        <p14:creationId xmlns:p14="http://schemas.microsoft.com/office/powerpoint/2010/main" val="350105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Outputs – citation data</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400" i="1" dirty="0">
              <a:solidFill>
                <a:srgbClr val="FF0000"/>
              </a:solidFill>
              <a:latin typeface="+mj-lt"/>
            </a:endParaRPr>
          </a:p>
        </p:txBody>
      </p:sp>
      <p:graphicFrame>
        <p:nvGraphicFramePr>
          <p:cNvPr id="13" name="Diagram 12"/>
          <p:cNvGraphicFramePr/>
          <p:nvPr>
            <p:extLst>
              <p:ext uri="{D42A27DB-BD31-4B8C-83A1-F6EECF244321}">
                <p14:modId xmlns:p14="http://schemas.microsoft.com/office/powerpoint/2010/main" val="3897303370"/>
              </p:ext>
            </p:extLst>
          </p:nvPr>
        </p:nvGraphicFramePr>
        <p:xfrm>
          <a:off x="1435100" y="1252451"/>
          <a:ext cx="93218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7409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submission</a:t>
            </a:r>
            <a:endParaRPr lang="en-GB" dirty="0"/>
          </a:p>
        </p:txBody>
      </p:sp>
      <p:sp>
        <p:nvSpPr>
          <p:cNvPr id="6" name="Content Placeholder 2"/>
          <p:cNvSpPr txBox="1">
            <a:spLocks/>
          </p:cNvSpPr>
          <p:nvPr/>
        </p:nvSpPr>
        <p:spPr>
          <a:xfrm>
            <a:off x="838200" y="1041943"/>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Submission:</a:t>
            </a:r>
          </a:p>
          <a:p>
            <a:r>
              <a:rPr lang="en-GB" sz="2400" dirty="0">
                <a:solidFill>
                  <a:srgbClr val="4D738A"/>
                </a:solidFill>
                <a:latin typeface="+mj-lt"/>
              </a:rPr>
              <a:t>Impact remains eligible for submission by institution(s) where research was generated (i.e. non-portable)</a:t>
            </a:r>
          </a:p>
          <a:p>
            <a:r>
              <a:rPr lang="en-GB" sz="2400" dirty="0">
                <a:solidFill>
                  <a:srgbClr val="4D738A"/>
                </a:solidFill>
                <a:latin typeface="+mj-lt"/>
              </a:rPr>
              <a:t>Impact must be underpinned by research of minimum 2* quality</a:t>
            </a:r>
          </a:p>
          <a:p>
            <a:r>
              <a:rPr lang="en-GB" sz="2400" dirty="0">
                <a:solidFill>
                  <a:srgbClr val="4D738A"/>
                </a:solidFill>
                <a:latin typeface="+mj-lt"/>
              </a:rPr>
              <a:t>Timeframe:</a:t>
            </a:r>
          </a:p>
          <a:p>
            <a:pPr lvl="1"/>
            <a:r>
              <a:rPr lang="en-GB" sz="2000" dirty="0">
                <a:solidFill>
                  <a:srgbClr val="4D738A"/>
                </a:solidFill>
                <a:latin typeface="+mj-lt"/>
              </a:rPr>
              <a:t>1 January 2000 - 31 December 2020 for underpinning research</a:t>
            </a:r>
          </a:p>
          <a:p>
            <a:pPr lvl="1"/>
            <a:r>
              <a:rPr lang="en-GB" sz="2000" dirty="0">
                <a:solidFill>
                  <a:srgbClr val="4D738A"/>
                </a:solidFill>
                <a:latin typeface="+mj-lt"/>
              </a:rPr>
              <a:t>1 August 2013 - 31 July 2020 for impacts</a:t>
            </a:r>
          </a:p>
          <a:p>
            <a:r>
              <a:rPr lang="en-GB" sz="2400" dirty="0">
                <a:solidFill>
                  <a:srgbClr val="4D738A"/>
                </a:solidFill>
                <a:latin typeface="+mj-lt"/>
              </a:rPr>
              <a:t>Case studies continued from examples submitted in 2014 will be eligible for submission in REF 2021, </a:t>
            </a:r>
            <a:r>
              <a:rPr lang="en-GB" sz="2400" b="1" dirty="0">
                <a:solidFill>
                  <a:srgbClr val="4D738A"/>
                </a:solidFill>
                <a:latin typeface="+mj-lt"/>
              </a:rPr>
              <a:t>provided they meet the same eligibility criteria</a:t>
            </a:r>
          </a:p>
          <a:p>
            <a:pPr marL="0" indent="0">
              <a:buNone/>
            </a:pPr>
            <a:endParaRPr lang="en-GB" sz="2400" dirty="0">
              <a:solidFill>
                <a:srgbClr val="4D738A"/>
              </a:solidFill>
              <a:latin typeface="+mj-lt"/>
            </a:endParaRPr>
          </a:p>
        </p:txBody>
      </p:sp>
    </p:spTree>
    <p:extLst>
      <p:ext uri="{BB962C8B-B14F-4D97-AF65-F5344CB8AC3E}">
        <p14:creationId xmlns:p14="http://schemas.microsoft.com/office/powerpoint/2010/main" val="75766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criteria</a:t>
            </a:r>
            <a:endParaRPr lang="en-GB" dirty="0"/>
          </a:p>
        </p:txBody>
      </p:sp>
      <p:graphicFrame>
        <p:nvGraphicFramePr>
          <p:cNvPr id="4" name="Diagram 3"/>
          <p:cNvGraphicFramePr/>
          <p:nvPr>
            <p:extLst>
              <p:ext uri="{D42A27DB-BD31-4B8C-83A1-F6EECF244321}">
                <p14:modId xmlns:p14="http://schemas.microsoft.com/office/powerpoint/2010/main" val="2476389722"/>
              </p:ext>
            </p:extLst>
          </p:nvPr>
        </p:nvGraphicFramePr>
        <p:xfrm>
          <a:off x="2018146" y="2159543"/>
          <a:ext cx="8155709" cy="4213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838200" y="1506022"/>
            <a:ext cx="2999475" cy="369332"/>
          </a:xfrm>
          <a:prstGeom prst="rect">
            <a:avLst/>
          </a:prstGeom>
        </p:spPr>
        <p:txBody>
          <a:bodyPr wrap="none">
            <a:spAutoFit/>
          </a:bodyPr>
          <a:lstStyle/>
          <a:p>
            <a:r>
              <a:rPr lang="en-GB" b="1" dirty="0">
                <a:solidFill>
                  <a:srgbClr val="4D738A"/>
                </a:solidFill>
              </a:rPr>
              <a:t>Assessed against two criteria:</a:t>
            </a:r>
          </a:p>
        </p:txBody>
      </p:sp>
    </p:spTree>
    <p:extLst>
      <p:ext uri="{BB962C8B-B14F-4D97-AF65-F5344CB8AC3E}">
        <p14:creationId xmlns:p14="http://schemas.microsoft.com/office/powerpoint/2010/main" val="3584605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types and indicators</a:t>
            </a:r>
            <a:endParaRPr lang="en-GB" dirty="0"/>
          </a:p>
        </p:txBody>
      </p:sp>
      <p:sp>
        <p:nvSpPr>
          <p:cNvPr id="6" name="Content Placeholder 2"/>
          <p:cNvSpPr txBox="1">
            <a:spLocks/>
          </p:cNvSpPr>
          <p:nvPr/>
        </p:nvSpPr>
        <p:spPr>
          <a:xfrm>
            <a:off x="838200" y="1252451"/>
            <a:ext cx="10904913" cy="51361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Panels welcome case studies that describe </a:t>
            </a:r>
            <a:r>
              <a:rPr lang="en-GB" sz="2400" b="1" dirty="0">
                <a:solidFill>
                  <a:srgbClr val="4D738A"/>
                </a:solidFill>
                <a:latin typeface="+mj-lt"/>
              </a:rPr>
              <a:t>any type(s) </a:t>
            </a:r>
            <a:r>
              <a:rPr lang="en-GB" sz="2400" dirty="0">
                <a:solidFill>
                  <a:srgbClr val="4D738A"/>
                </a:solidFill>
                <a:latin typeface="+mj-lt"/>
              </a:rPr>
              <a:t>of impact</a:t>
            </a:r>
          </a:p>
          <a:p>
            <a:r>
              <a:rPr lang="en-GB" sz="2400" dirty="0">
                <a:solidFill>
                  <a:srgbClr val="4D738A"/>
                </a:solidFill>
                <a:latin typeface="+mj-lt"/>
              </a:rPr>
              <a:t>Panel will welcome, and assess equitably, case studies describing impacts achieved through public engagement, either as the main impact described or as one facet of a wider range of impacts.</a:t>
            </a:r>
          </a:p>
          <a:p>
            <a:r>
              <a:rPr lang="en-GB" sz="2400" dirty="0">
                <a:solidFill>
                  <a:srgbClr val="4D738A"/>
                </a:solidFill>
                <a:latin typeface="+mj-lt"/>
              </a:rPr>
              <a:t>Impact on teaching within (and beyond) own HEI is eligible</a:t>
            </a:r>
          </a:p>
          <a:p>
            <a:r>
              <a:rPr lang="en-GB" sz="2400" dirty="0">
                <a:solidFill>
                  <a:srgbClr val="4D738A"/>
                </a:solidFill>
                <a:latin typeface="+mj-lt"/>
              </a:rPr>
              <a:t>Case studies must provide a clear and coherent narrative supported by verifiable evidence and indicators</a:t>
            </a:r>
          </a:p>
          <a:p>
            <a:r>
              <a:rPr lang="en-GB" sz="2400" dirty="0">
                <a:solidFill>
                  <a:srgbClr val="4D738A"/>
                </a:solidFill>
                <a:latin typeface="+mj-lt"/>
              </a:rPr>
              <a:t>Should provide evidence of reach and significance of the </a:t>
            </a:r>
            <a:r>
              <a:rPr lang="en-GB" sz="2400" b="1" dirty="0">
                <a:solidFill>
                  <a:srgbClr val="4D738A"/>
                </a:solidFill>
                <a:latin typeface="+mj-lt"/>
              </a:rPr>
              <a:t>impacts</a:t>
            </a:r>
            <a:r>
              <a:rPr lang="en-GB" sz="2400" dirty="0">
                <a:solidFill>
                  <a:srgbClr val="4D738A"/>
                </a:solidFill>
                <a:latin typeface="+mj-lt"/>
              </a:rPr>
              <a:t>, as distinct from evidence of dissemination or uptake</a:t>
            </a:r>
            <a:r>
              <a:rPr lang="en-GB" sz="2400" b="1" dirty="0">
                <a:solidFill>
                  <a:srgbClr val="4D738A"/>
                </a:solidFill>
                <a:latin typeface="+mj-lt"/>
              </a:rPr>
              <a:t> </a:t>
            </a:r>
          </a:p>
          <a:p>
            <a:r>
              <a:rPr lang="en-GB" sz="2400" dirty="0">
                <a:solidFill>
                  <a:srgbClr val="4D738A"/>
                </a:solidFill>
                <a:latin typeface="+mj-lt"/>
              </a:rPr>
              <a:t>Annex A includes an extensive – but not exhaustive – list of examples of impact and indicators, including evaluation frameworks from non-HE organisations</a:t>
            </a:r>
          </a:p>
        </p:txBody>
      </p:sp>
    </p:spTree>
    <p:extLst>
      <p:ext uri="{BB962C8B-B14F-4D97-AF65-F5344CB8AC3E}">
        <p14:creationId xmlns:p14="http://schemas.microsoft.com/office/powerpoint/2010/main" val="201878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2021 framework</a:t>
            </a:r>
            <a:endParaRPr lang="en-GB" dirty="0"/>
          </a:p>
        </p:txBody>
      </p:sp>
      <p:graphicFrame>
        <p:nvGraphicFramePr>
          <p:cNvPr id="6" name="Content Placeholder 5"/>
          <p:cNvGraphicFramePr>
            <a:graphicFrameLocks/>
          </p:cNvGraphicFramePr>
          <p:nvPr>
            <p:extLst/>
          </p:nvPr>
        </p:nvGraphicFramePr>
        <p:xfrm>
          <a:off x="2257480" y="1314480"/>
          <a:ext cx="7921625" cy="39604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Oval 46"/>
          <p:cNvSpPr>
            <a:spLocks noChangeArrowheads="1"/>
          </p:cNvSpPr>
          <p:nvPr/>
        </p:nvSpPr>
        <p:spPr bwMode="auto">
          <a:xfrm>
            <a:off x="2960717" y="5202912"/>
            <a:ext cx="10969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60%</a:t>
            </a:r>
          </a:p>
        </p:txBody>
      </p:sp>
      <p:sp>
        <p:nvSpPr>
          <p:cNvPr id="8" name="Oval 91"/>
          <p:cNvSpPr>
            <a:spLocks noChangeArrowheads="1"/>
          </p:cNvSpPr>
          <p:nvPr/>
        </p:nvSpPr>
        <p:spPr bwMode="auto">
          <a:xfrm>
            <a:off x="5633720" y="5209287"/>
            <a:ext cx="1084263"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25%</a:t>
            </a:r>
          </a:p>
        </p:txBody>
      </p:sp>
      <p:sp>
        <p:nvSpPr>
          <p:cNvPr id="9" name="Oval 92"/>
          <p:cNvSpPr>
            <a:spLocks noChangeArrowheads="1"/>
          </p:cNvSpPr>
          <p:nvPr/>
        </p:nvSpPr>
        <p:spPr bwMode="auto">
          <a:xfrm>
            <a:off x="8378160" y="5202912"/>
            <a:ext cx="1082675" cy="974725"/>
          </a:xfrm>
          <a:prstGeom prst="ellipse">
            <a:avLst/>
          </a:prstGeom>
          <a:solidFill>
            <a:srgbClr val="FF9F19"/>
          </a:solidFill>
          <a:ln w="9525">
            <a:solidFill>
              <a:srgbClr val="4D738A"/>
            </a:solidFill>
            <a:round/>
            <a:headEnd/>
            <a:tailEnd/>
          </a:ln>
        </p:spPr>
        <p:txBody>
          <a:bodyPr wrap="none" anchor="ctr"/>
          <a:lstStyle/>
          <a:p>
            <a:pPr algn="ctr"/>
            <a:r>
              <a:rPr lang="en-GB" sz="2400" b="1" dirty="0">
                <a:solidFill>
                  <a:srgbClr val="4D738A"/>
                </a:solidFill>
                <a:cs typeface="Arial" charset="0"/>
              </a:rPr>
              <a:t>15%</a:t>
            </a:r>
          </a:p>
        </p:txBody>
      </p:sp>
    </p:spTree>
    <p:extLst>
      <p:ext uri="{BB962C8B-B14F-4D97-AF65-F5344CB8AC3E}">
        <p14:creationId xmlns:p14="http://schemas.microsoft.com/office/powerpoint/2010/main" val="1748218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underpinning research</a:t>
            </a:r>
            <a:endParaRPr lang="en-GB" dirty="0"/>
          </a:p>
        </p:txBody>
      </p:sp>
      <p:sp>
        <p:nvSpPr>
          <p:cNvPr id="6" name="Content Placeholder 2"/>
          <p:cNvSpPr txBox="1">
            <a:spLocks/>
          </p:cNvSpPr>
          <p:nvPr/>
        </p:nvSpPr>
        <p:spPr>
          <a:xfrm>
            <a:off x="838200" y="1313411"/>
            <a:ext cx="10904913" cy="4775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solidFill>
                  <a:srgbClr val="4D738A"/>
                </a:solidFill>
                <a:latin typeface="+mj-lt"/>
              </a:rPr>
              <a:t>Panels recognise that the relationship between research and impact can be indirect and non-linear</a:t>
            </a:r>
          </a:p>
          <a:p>
            <a:r>
              <a:rPr lang="en-GB" sz="2400" dirty="0">
                <a:solidFill>
                  <a:srgbClr val="4D738A"/>
                </a:solidFill>
                <a:latin typeface="+mj-lt"/>
              </a:rPr>
              <a:t>Underpinning research as a whole must be min. 2* quality</a:t>
            </a:r>
          </a:p>
          <a:p>
            <a:r>
              <a:rPr lang="en-GB" sz="2400" dirty="0">
                <a:solidFill>
                  <a:srgbClr val="4D738A"/>
                </a:solidFill>
                <a:latin typeface="+mj-lt"/>
              </a:rPr>
              <a:t>Case studies must include up to six key references (not every output referenced has to be 2*) – HEIs can consult the outputs glossary in the Guidance on submissions </a:t>
            </a:r>
          </a:p>
          <a:p>
            <a:r>
              <a:rPr lang="en-GB" sz="2400" dirty="0">
                <a:solidFill>
                  <a:srgbClr val="4D738A"/>
                </a:solidFill>
                <a:latin typeface="+mj-lt"/>
              </a:rPr>
              <a:t>Can also include indicators of quality e.g. evidence of peer-reviewed funding, prizes or awards for individual outputs etc.</a:t>
            </a:r>
          </a:p>
          <a:p>
            <a:r>
              <a:rPr lang="en-GB" sz="2400" dirty="0">
                <a:solidFill>
                  <a:srgbClr val="4D738A"/>
                </a:solidFill>
                <a:latin typeface="+mj-lt"/>
              </a:rPr>
              <a:t>May be a body of work produced over a number of years or may be the output(s) of a particular project</a:t>
            </a:r>
          </a:p>
          <a:p>
            <a:endParaRPr lang="en-GB" sz="2400" dirty="0">
              <a:solidFill>
                <a:srgbClr val="4D738A"/>
              </a:solidFill>
              <a:latin typeface="+mj-lt"/>
            </a:endParaRPr>
          </a:p>
        </p:txBody>
      </p:sp>
    </p:spTree>
    <p:extLst>
      <p:ext uri="{BB962C8B-B14F-4D97-AF65-F5344CB8AC3E}">
        <p14:creationId xmlns:p14="http://schemas.microsoft.com/office/powerpoint/2010/main" val="3278905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Environment</a:t>
            </a:r>
            <a:endParaRPr lang="en-GB" dirty="0"/>
          </a:p>
        </p:txBody>
      </p:sp>
      <p:graphicFrame>
        <p:nvGraphicFramePr>
          <p:cNvPr id="4" name="Diagram 3"/>
          <p:cNvGraphicFramePr/>
          <p:nvPr>
            <p:extLst>
              <p:ext uri="{D42A27DB-BD31-4B8C-83A1-F6EECF244321}">
                <p14:modId xmlns:p14="http://schemas.microsoft.com/office/powerpoint/2010/main" val="2606795104"/>
              </p:ext>
            </p:extLst>
          </p:nvPr>
        </p:nvGraphicFramePr>
        <p:xfrm>
          <a:off x="1933171" y="1935581"/>
          <a:ext cx="8325658" cy="43761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838200" y="1259137"/>
            <a:ext cx="2104935" cy="369332"/>
          </a:xfrm>
          <a:prstGeom prst="rect">
            <a:avLst/>
          </a:prstGeom>
        </p:spPr>
        <p:txBody>
          <a:bodyPr wrap="none">
            <a:spAutoFit/>
          </a:bodyPr>
          <a:lstStyle/>
          <a:p>
            <a:r>
              <a:rPr lang="en-GB" b="1" dirty="0">
                <a:solidFill>
                  <a:srgbClr val="4D738A"/>
                </a:solidFill>
              </a:rPr>
              <a:t>Assessment criteria:</a:t>
            </a:r>
          </a:p>
        </p:txBody>
      </p:sp>
    </p:spTree>
    <p:extLst>
      <p:ext uri="{BB962C8B-B14F-4D97-AF65-F5344CB8AC3E}">
        <p14:creationId xmlns:p14="http://schemas.microsoft.com/office/powerpoint/2010/main" val="2980184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199" y="327913"/>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template</a:t>
            </a:r>
            <a:endParaRPr lang="en-GB" dirty="0"/>
          </a:p>
        </p:txBody>
      </p:sp>
      <p:sp>
        <p:nvSpPr>
          <p:cNvPr id="6" name="Content Placeholder 2"/>
          <p:cNvSpPr txBox="1">
            <a:spLocks/>
          </p:cNvSpPr>
          <p:nvPr/>
        </p:nvSpPr>
        <p:spPr>
          <a:xfrm>
            <a:off x="892233" y="1280160"/>
            <a:ext cx="10629207" cy="51206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Sections</a:t>
            </a:r>
          </a:p>
          <a:p>
            <a:pPr marL="514350" indent="-514350">
              <a:buFont typeface="+mj-lt"/>
              <a:buAutoNum type="alphaLcPeriod"/>
            </a:pPr>
            <a:r>
              <a:rPr lang="en-GB" dirty="0">
                <a:solidFill>
                  <a:srgbClr val="4D738A"/>
                </a:solidFill>
                <a:latin typeface="+mj-lt"/>
              </a:rPr>
              <a:t>Unit context, research and impact strategy.</a:t>
            </a:r>
          </a:p>
          <a:p>
            <a:pPr marL="514350" indent="-514350">
              <a:buFont typeface="+mj-lt"/>
              <a:buAutoNum type="alphaLcPeriod"/>
            </a:pPr>
            <a:r>
              <a:rPr lang="en-GB" dirty="0">
                <a:solidFill>
                  <a:srgbClr val="4D738A"/>
                </a:solidFill>
                <a:latin typeface="+mj-lt"/>
              </a:rPr>
              <a:t>People, including:</a:t>
            </a:r>
          </a:p>
          <a:p>
            <a:pPr marL="914400" lvl="1" indent="-457200">
              <a:buFont typeface="+mj-lt"/>
              <a:buAutoNum type="alphaLcPeriod"/>
            </a:pPr>
            <a:r>
              <a:rPr lang="en-GB" dirty="0">
                <a:solidFill>
                  <a:srgbClr val="4D738A"/>
                </a:solidFill>
                <a:latin typeface="+mj-lt"/>
              </a:rPr>
              <a:t>staffing strategy and staff development</a:t>
            </a:r>
          </a:p>
          <a:p>
            <a:pPr marL="914400" lvl="1" indent="-457200">
              <a:buFont typeface="+mj-lt"/>
              <a:buAutoNum type="alphaLcPeriod"/>
            </a:pPr>
            <a:r>
              <a:rPr lang="en-GB" dirty="0">
                <a:solidFill>
                  <a:srgbClr val="4D738A"/>
                </a:solidFill>
                <a:latin typeface="+mj-lt"/>
              </a:rPr>
              <a:t>research students</a:t>
            </a:r>
          </a:p>
          <a:p>
            <a:pPr marL="914400" lvl="1" indent="-457200">
              <a:buFont typeface="+mj-lt"/>
              <a:buAutoNum type="alphaLcPeriod"/>
            </a:pPr>
            <a:r>
              <a:rPr lang="en-GB" dirty="0">
                <a:solidFill>
                  <a:srgbClr val="4D738A"/>
                </a:solidFill>
                <a:latin typeface="+mj-lt"/>
              </a:rPr>
              <a:t>equality and diversity.</a:t>
            </a:r>
          </a:p>
          <a:p>
            <a:pPr marL="514350" indent="-514350">
              <a:buFont typeface="+mj-lt"/>
              <a:buAutoNum type="alphaLcPeriod"/>
            </a:pPr>
            <a:r>
              <a:rPr lang="en-GB" dirty="0">
                <a:solidFill>
                  <a:srgbClr val="4D738A"/>
                </a:solidFill>
                <a:latin typeface="+mj-lt"/>
              </a:rPr>
              <a:t>Income, infrastructure and facilities.</a:t>
            </a:r>
          </a:p>
          <a:p>
            <a:pPr marL="514350" indent="-514350">
              <a:buFont typeface="+mj-lt"/>
              <a:buAutoNum type="alphaLcPeriod"/>
            </a:pPr>
            <a:r>
              <a:rPr lang="en-GB" dirty="0">
                <a:solidFill>
                  <a:srgbClr val="4D738A"/>
                </a:solidFill>
                <a:latin typeface="+mj-lt"/>
              </a:rPr>
              <a:t>Collaboration and contribution to the research base, economy and society.</a:t>
            </a:r>
          </a:p>
          <a:p>
            <a:pPr marL="0" indent="0">
              <a:buNone/>
            </a:pPr>
            <a:r>
              <a:rPr lang="en-GB" i="1" dirty="0">
                <a:solidFill>
                  <a:srgbClr val="4D738A"/>
                </a:solidFill>
                <a:latin typeface="+mj-lt"/>
              </a:rPr>
              <a:t>Information about the unit’s support for impact to be included across the four sections</a:t>
            </a:r>
          </a:p>
        </p:txBody>
      </p:sp>
    </p:spTree>
    <p:extLst>
      <p:ext uri="{BB962C8B-B14F-4D97-AF65-F5344CB8AC3E}">
        <p14:creationId xmlns:p14="http://schemas.microsoft.com/office/powerpoint/2010/main" val="216335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199" y="327913"/>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Environment template</a:t>
            </a:r>
            <a:endParaRPr lang="en-GB" dirty="0"/>
          </a:p>
        </p:txBody>
      </p:sp>
      <p:sp>
        <p:nvSpPr>
          <p:cNvPr id="6" name="Content Placeholder 2"/>
          <p:cNvSpPr txBox="1">
            <a:spLocks/>
          </p:cNvSpPr>
          <p:nvPr/>
        </p:nvSpPr>
        <p:spPr>
          <a:xfrm>
            <a:off x="764771" y="1280160"/>
            <a:ext cx="11266516" cy="53589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Weighting</a:t>
            </a:r>
          </a:p>
          <a:p>
            <a:r>
              <a:rPr lang="en-GB" dirty="0">
                <a:solidFill>
                  <a:srgbClr val="4D738A"/>
                </a:solidFill>
                <a:latin typeface="+mj-lt"/>
              </a:rPr>
              <a:t>Main Panel A, B and C will attach equal weighting to each of the four sections</a:t>
            </a:r>
          </a:p>
          <a:p>
            <a:r>
              <a:rPr lang="en-GB" dirty="0">
                <a:solidFill>
                  <a:srgbClr val="4D738A"/>
                </a:solidFill>
                <a:latin typeface="+mj-lt"/>
              </a:rPr>
              <a:t>Recognising the primary role that people play as the key resource in the arts and humanities, Main Panel D will attach differential weight to sections:</a:t>
            </a:r>
          </a:p>
          <a:p>
            <a:pPr lvl="1"/>
            <a:r>
              <a:rPr lang="en-GB" dirty="0">
                <a:solidFill>
                  <a:srgbClr val="4D738A"/>
                </a:solidFill>
                <a:latin typeface="+mj-lt"/>
              </a:rPr>
              <a:t>Unit context and structure, research and impact strategy (25%)</a:t>
            </a:r>
          </a:p>
          <a:p>
            <a:pPr lvl="1"/>
            <a:r>
              <a:rPr lang="en-GB" dirty="0">
                <a:solidFill>
                  <a:srgbClr val="4D738A"/>
                </a:solidFill>
                <a:latin typeface="+mj-lt"/>
              </a:rPr>
              <a:t>People (30%)</a:t>
            </a:r>
          </a:p>
          <a:p>
            <a:pPr lvl="1"/>
            <a:r>
              <a:rPr lang="en-GB" dirty="0">
                <a:solidFill>
                  <a:srgbClr val="4D738A"/>
                </a:solidFill>
                <a:latin typeface="+mj-lt"/>
              </a:rPr>
              <a:t>Income, infrastructure and facilities (20%)</a:t>
            </a:r>
          </a:p>
          <a:p>
            <a:pPr lvl="1"/>
            <a:r>
              <a:rPr lang="en-GB" dirty="0">
                <a:solidFill>
                  <a:srgbClr val="4D738A"/>
                </a:solidFill>
                <a:latin typeface="+mj-lt"/>
              </a:rPr>
              <a:t>Collaboration and contribution to the research base, economy and society (25%)</a:t>
            </a:r>
          </a:p>
          <a:p>
            <a:pPr marL="0" indent="0">
              <a:buNone/>
            </a:pPr>
            <a:endParaRPr lang="en-GB" sz="1000" i="1" dirty="0">
              <a:solidFill>
                <a:srgbClr val="4D738A"/>
              </a:solidFill>
              <a:latin typeface="+mj-lt"/>
            </a:endParaRPr>
          </a:p>
          <a:p>
            <a:pPr marL="0" indent="0">
              <a:buNone/>
            </a:pPr>
            <a:r>
              <a:rPr lang="en-GB" i="1" dirty="0">
                <a:solidFill>
                  <a:srgbClr val="4D738A"/>
                </a:solidFill>
                <a:latin typeface="+mj-lt"/>
              </a:rPr>
              <a:t>Specific consultation on whether the difference in section weightings across main panels is sufficiently justified by disciplinary difference</a:t>
            </a:r>
          </a:p>
        </p:txBody>
      </p:sp>
    </p:spTree>
    <p:extLst>
      <p:ext uri="{BB962C8B-B14F-4D97-AF65-F5344CB8AC3E}">
        <p14:creationId xmlns:p14="http://schemas.microsoft.com/office/powerpoint/2010/main" val="3520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Institutional level assessment of environment</a:t>
            </a:r>
            <a:endParaRPr lang="en-GB" dirty="0"/>
          </a:p>
        </p:txBody>
      </p:sp>
      <p:sp>
        <p:nvSpPr>
          <p:cNvPr id="6" name="Content Placeholder 2"/>
          <p:cNvSpPr txBox="1">
            <a:spLocks/>
          </p:cNvSpPr>
          <p:nvPr/>
        </p:nvSpPr>
        <p:spPr>
          <a:xfrm>
            <a:off x="882343" y="1820757"/>
            <a:ext cx="10481441" cy="43467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Institutional-level information will be appended to the UOA-level environment template and will be taken into account by the sub-panel when assessing the unit-level statement. </a:t>
            </a:r>
          </a:p>
          <a:p>
            <a:r>
              <a:rPr lang="en-GB" dirty="0">
                <a:solidFill>
                  <a:srgbClr val="4D738A"/>
                </a:solidFill>
                <a:latin typeface="+mj-lt"/>
              </a:rPr>
              <a:t>Pilot of the standalone assessment of the discrete institutional-level environment will draw on this submitted information.</a:t>
            </a:r>
          </a:p>
          <a:p>
            <a:r>
              <a:rPr lang="en-GB" dirty="0">
                <a:solidFill>
                  <a:srgbClr val="4D738A"/>
                </a:solidFill>
                <a:latin typeface="+mj-lt"/>
              </a:rPr>
              <a:t>Outcomes from the separate pilot exercise will</a:t>
            </a:r>
            <a:r>
              <a:rPr lang="en-GB" b="1" dirty="0">
                <a:solidFill>
                  <a:srgbClr val="4D738A"/>
                </a:solidFill>
                <a:latin typeface="+mj-lt"/>
              </a:rPr>
              <a:t> not </a:t>
            </a:r>
            <a:r>
              <a:rPr lang="en-GB" dirty="0">
                <a:solidFill>
                  <a:srgbClr val="4D738A"/>
                </a:solidFill>
                <a:latin typeface="+mj-lt"/>
              </a:rPr>
              <a:t>be included in REF 2021 but will inform future research assessment.</a:t>
            </a:r>
          </a:p>
        </p:txBody>
      </p:sp>
    </p:spTree>
    <p:extLst>
      <p:ext uri="{BB962C8B-B14F-4D97-AF65-F5344CB8AC3E}">
        <p14:creationId xmlns:p14="http://schemas.microsoft.com/office/powerpoint/2010/main" val="114692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Timetable</a:t>
            </a:r>
            <a:endParaRPr lang="en-GB" dirty="0"/>
          </a:p>
        </p:txBody>
      </p:sp>
      <p:sp>
        <p:nvSpPr>
          <p:cNvPr id="6" name="Content Placeholder 2"/>
          <p:cNvSpPr txBox="1">
            <a:spLocks/>
          </p:cNvSpPr>
          <p:nvPr/>
        </p:nvSpPr>
        <p:spPr>
          <a:xfrm>
            <a:off x="838200" y="1690687"/>
            <a:ext cx="8787283" cy="37824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solidFill>
                <a:srgbClr val="4D738A"/>
              </a:solidFill>
              <a:latin typeface="+mj-lt"/>
            </a:endParaRPr>
          </a:p>
        </p:txBody>
      </p:sp>
      <p:graphicFrame>
        <p:nvGraphicFramePr>
          <p:cNvPr id="7" name="Table 6"/>
          <p:cNvGraphicFramePr>
            <a:graphicFrameLocks noGrp="1"/>
          </p:cNvGraphicFramePr>
          <p:nvPr>
            <p:extLst/>
          </p:nvPr>
        </p:nvGraphicFramePr>
        <p:xfrm>
          <a:off x="1517053" y="1128812"/>
          <a:ext cx="9104244" cy="5223064"/>
        </p:xfrm>
        <a:graphic>
          <a:graphicData uri="http://schemas.openxmlformats.org/drawingml/2006/table">
            <a:tbl>
              <a:tblPr firstRow="1" firstCol="1" bandRow="1"/>
              <a:tblGrid>
                <a:gridCol w="2954328">
                  <a:extLst>
                    <a:ext uri="{9D8B030D-6E8A-4147-A177-3AD203B41FA5}">
                      <a16:colId xmlns:a16="http://schemas.microsoft.com/office/drawing/2014/main" val="20000"/>
                    </a:ext>
                  </a:extLst>
                </a:gridCol>
                <a:gridCol w="6149916">
                  <a:extLst>
                    <a:ext uri="{9D8B030D-6E8A-4147-A177-3AD203B41FA5}">
                      <a16:colId xmlns:a16="http://schemas.microsoft.com/office/drawing/2014/main" val="20001"/>
                    </a:ext>
                  </a:extLst>
                </a:gridCol>
              </a:tblGrid>
              <a:tr h="580170">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Spring 2018</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Panels met to develop criteria</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0"/>
                  </a:ext>
                </a:extLst>
              </a:tr>
              <a:tr h="933319">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Summer to Autumn 2018</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Consultation on draft guidance and criteria</a:t>
                      </a:r>
                    </a:p>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Draft guidance on codes of practice</a:t>
                      </a:r>
                    </a:p>
                    <a:p>
                      <a:pPr marL="457200" algn="l">
                        <a:lnSpc>
                          <a:spcPts val="1500"/>
                        </a:lnSpc>
                        <a:spcAft>
                          <a:spcPts val="600"/>
                        </a:spcAft>
                      </a:pPr>
                      <a:r>
                        <a:rPr lang="en-GB" sz="1800" b="1" dirty="0">
                          <a:effectLst/>
                          <a:latin typeface="+mj-lt"/>
                          <a:ea typeface="Times New Roman" panose="02020603050405020304" pitchFamily="18" charset="0"/>
                          <a:cs typeface="Times New Roman" panose="02020603050405020304" pitchFamily="18" charset="0"/>
                        </a:rPr>
                        <a:t>Consultation deadline: noon, 15 October 2018</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5477">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Early 2019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Publish final guidance and criteria</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2"/>
                  </a:ext>
                </a:extLst>
              </a:tr>
              <a:tr h="1173076">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2019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Complete preparation of submission systems</a:t>
                      </a:r>
                    </a:p>
                    <a:p>
                      <a:pPr marL="457200" algn="l">
                        <a:lnSpc>
                          <a:spcPts val="1500"/>
                        </a:lnSpc>
                        <a:spcAft>
                          <a:spcPts val="600"/>
                        </a:spcAft>
                      </a:pPr>
                      <a:r>
                        <a:rPr lang="en-GB" sz="1800" b="1" dirty="0">
                          <a:effectLst/>
                          <a:latin typeface="+mj-lt"/>
                          <a:ea typeface="Times New Roman" panose="02020603050405020304" pitchFamily="18" charset="0"/>
                          <a:cs typeface="Times New Roman" panose="02020603050405020304" pitchFamily="18" charset="0"/>
                        </a:rPr>
                        <a:t>Submission</a:t>
                      </a:r>
                      <a:r>
                        <a:rPr lang="en-GB" sz="1800" b="1" baseline="0" dirty="0">
                          <a:effectLst/>
                          <a:latin typeface="+mj-lt"/>
                          <a:ea typeface="Times New Roman" panose="02020603050405020304" pitchFamily="18" charset="0"/>
                          <a:cs typeface="Times New Roman" panose="02020603050405020304" pitchFamily="18" charset="0"/>
                        </a:rPr>
                        <a:t> deadline for codes of practice: noon, 7 June 2019</a:t>
                      </a:r>
                      <a:endParaRPr lang="en-GB" sz="18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1016">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2020</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Submission phase</a:t>
                      </a:r>
                    </a:p>
                    <a:p>
                      <a:pPr marL="457200" algn="l">
                        <a:lnSpc>
                          <a:spcPts val="1500"/>
                        </a:lnSpc>
                        <a:spcAft>
                          <a:spcPts val="600"/>
                        </a:spcAft>
                      </a:pPr>
                      <a:r>
                        <a:rPr lang="en-GB" sz="1800" b="1" dirty="0">
                          <a:effectLst/>
                          <a:latin typeface="+mj-lt"/>
                          <a:ea typeface="Times New Roman" panose="02020603050405020304" pitchFamily="18" charset="0"/>
                          <a:cs typeface="Times New Roman" panose="02020603050405020304" pitchFamily="18" charset="0"/>
                        </a:rPr>
                        <a:t>Submission deadline: noon, 27 November 2020</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C0D9"/>
                    </a:solidFill>
                  </a:tcPr>
                </a:tc>
                <a:extLst>
                  <a:ext uri="{0D108BD9-81ED-4DB2-BD59-A6C34878D82A}">
                    <a16:rowId xmlns:a16="http://schemas.microsoft.com/office/drawing/2014/main" val="10004"/>
                  </a:ext>
                </a:extLst>
              </a:tr>
              <a:tr h="910006">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2021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algn="l">
                        <a:lnSpc>
                          <a:spcPts val="1500"/>
                        </a:lnSpc>
                        <a:spcAft>
                          <a:spcPts val="600"/>
                        </a:spcAft>
                      </a:pPr>
                      <a:r>
                        <a:rPr lang="en-GB" sz="1800" dirty="0">
                          <a:effectLst/>
                          <a:latin typeface="+mj-lt"/>
                          <a:ea typeface="Times New Roman" panose="02020603050405020304" pitchFamily="18" charset="0"/>
                          <a:cs typeface="Times New Roman" panose="02020603050405020304" pitchFamily="18" charset="0"/>
                        </a:rPr>
                        <a:t>Assessment phase</a:t>
                      </a:r>
                    </a:p>
                    <a:p>
                      <a:pPr marL="457200" algn="l">
                        <a:lnSpc>
                          <a:spcPts val="1500"/>
                        </a:lnSpc>
                        <a:spcAft>
                          <a:spcPts val="600"/>
                        </a:spcAft>
                      </a:pPr>
                      <a:r>
                        <a:rPr lang="en-GB" sz="1800" b="1" dirty="0">
                          <a:effectLst/>
                          <a:latin typeface="+mj-lt"/>
                          <a:ea typeface="Times New Roman" panose="02020603050405020304" pitchFamily="18" charset="0"/>
                          <a:cs typeface="Times New Roman" panose="02020603050405020304" pitchFamily="18" charset="0"/>
                        </a:rPr>
                        <a:t>Publication</a:t>
                      </a:r>
                      <a:r>
                        <a:rPr lang="en-GB" sz="1800" b="1" baseline="0" dirty="0">
                          <a:effectLst/>
                          <a:latin typeface="+mj-lt"/>
                          <a:ea typeface="Times New Roman" panose="02020603050405020304" pitchFamily="18" charset="0"/>
                          <a:cs typeface="Times New Roman" panose="02020603050405020304" pitchFamily="18" charset="0"/>
                        </a:rPr>
                        <a:t> of results: December 2021</a:t>
                      </a:r>
                      <a:endParaRPr lang="en-GB" sz="1800" b="1" dirty="0">
                        <a:effectLst/>
                        <a:latin typeface="+mj-lt"/>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123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solidFill>
                  <a:srgbClr val="4D738A"/>
                </a:solidFill>
                <a:latin typeface="Calibri" panose="020F0502020204030204" pitchFamily="34" charset="0"/>
              </a:rPr>
              <a:t>Further information</a:t>
            </a:r>
            <a:endParaRPr lang="en-GB" sz="3600" dirty="0"/>
          </a:p>
        </p:txBody>
      </p:sp>
      <p:sp>
        <p:nvSpPr>
          <p:cNvPr id="4" name="Rectangle 3"/>
          <p:cNvSpPr/>
          <p:nvPr/>
        </p:nvSpPr>
        <p:spPr>
          <a:xfrm>
            <a:off x="962509" y="1101708"/>
            <a:ext cx="10530243" cy="5478423"/>
          </a:xfrm>
          <a:prstGeom prst="rect">
            <a:avLst/>
          </a:prstGeom>
        </p:spPr>
        <p:txBody>
          <a:bodyPr wrap="square">
            <a:spAutoFit/>
          </a:bodyPr>
          <a:lstStyle/>
          <a:p>
            <a:pPr marL="365125" indent="-365125">
              <a:lnSpc>
                <a:spcPts val="2800"/>
              </a:lnSpc>
              <a:spcAft>
                <a:spcPts val="1400"/>
              </a:spcAft>
              <a:buClr>
                <a:srgbClr val="00788A"/>
              </a:buClr>
              <a:buSzPct val="140000"/>
              <a:buFontTx/>
              <a:buChar char="•"/>
            </a:pPr>
            <a:r>
              <a:rPr lang="en-GB" sz="2400" dirty="0">
                <a:solidFill>
                  <a:srgbClr val="4D738A"/>
                </a:solidFill>
                <a:latin typeface="+mj-lt"/>
              </a:rPr>
              <a:t>Consultation survey: </a:t>
            </a:r>
            <a:r>
              <a:rPr lang="en-GB" sz="2400" u="sng" dirty="0">
                <a:latin typeface="+mj-lt"/>
                <a:hlinkClick r:id="rId4"/>
              </a:rPr>
              <a:t>https://www.smartsurvey.co.uk/s/DTZ1O/</a:t>
            </a:r>
            <a:r>
              <a:rPr lang="en-GB" sz="2400" dirty="0"/>
              <a:t> </a:t>
            </a:r>
          </a:p>
          <a:p>
            <a:pPr>
              <a:lnSpc>
                <a:spcPts val="2800"/>
              </a:lnSpc>
              <a:spcAft>
                <a:spcPts val="1400"/>
              </a:spcAft>
              <a:buClr>
                <a:srgbClr val="00788A"/>
              </a:buClr>
              <a:buSzPct val="140000"/>
            </a:pPr>
            <a:endParaRPr lang="en-GB" sz="2400" dirty="0"/>
          </a:p>
          <a:p>
            <a:pPr marL="365125" indent="-365125">
              <a:lnSpc>
                <a:spcPts val="2800"/>
              </a:lnSpc>
              <a:spcAft>
                <a:spcPts val="1400"/>
              </a:spcAft>
              <a:buClr>
                <a:srgbClr val="00788A"/>
              </a:buClr>
              <a:buSzPct val="140000"/>
              <a:buFontTx/>
              <a:buChar char="•"/>
            </a:pPr>
            <a:r>
              <a:rPr lang="en-GB" sz="2400" dirty="0">
                <a:solidFill>
                  <a:srgbClr val="4D738A"/>
                </a:solidFill>
                <a:latin typeface="+mj-lt"/>
              </a:rPr>
              <a:t>Registration for consultation events: </a:t>
            </a:r>
            <a:r>
              <a:rPr lang="en-GB" sz="2400" dirty="0">
                <a:solidFill>
                  <a:srgbClr val="4D738A"/>
                </a:solidFill>
                <a:latin typeface="+mj-lt"/>
                <a:hlinkClick r:id="rId5"/>
              </a:rPr>
              <a:t>https://www.eventbrite.co.uk/e/research-excellence-framework-hei-consultation-events-tickets-47811987943</a:t>
            </a:r>
            <a:r>
              <a:rPr lang="en-GB" sz="2400" dirty="0">
                <a:solidFill>
                  <a:srgbClr val="4D738A"/>
                </a:solidFill>
                <a:latin typeface="+mj-lt"/>
              </a:rPr>
              <a:t> </a:t>
            </a:r>
          </a:p>
          <a:p>
            <a:pPr marL="365125" indent="-365125">
              <a:lnSpc>
                <a:spcPts val="2800"/>
              </a:lnSpc>
              <a:spcAft>
                <a:spcPts val="1400"/>
              </a:spcAft>
              <a:buClr>
                <a:srgbClr val="00788A"/>
              </a:buClr>
              <a:buSzPct val="140000"/>
              <a:buFontTx/>
              <a:buChar char="•"/>
            </a:pPr>
            <a:endParaRPr lang="en-GB" sz="2400" b="1" dirty="0">
              <a:solidFill>
                <a:srgbClr val="4D738A"/>
              </a:solidFill>
              <a:latin typeface="+mj-lt"/>
            </a:endParaRPr>
          </a:p>
          <a:p>
            <a:pPr marL="365125" indent="-365125">
              <a:lnSpc>
                <a:spcPts val="2800"/>
              </a:lnSpc>
              <a:spcAft>
                <a:spcPts val="1400"/>
              </a:spcAft>
              <a:buClr>
                <a:srgbClr val="00788A"/>
              </a:buClr>
              <a:buSzPct val="140000"/>
              <a:buFontTx/>
              <a:buChar char="•"/>
            </a:pPr>
            <a:r>
              <a:rPr lang="en-GB" sz="2400" dirty="0">
                <a:solidFill>
                  <a:srgbClr val="4D738A"/>
                </a:solidFill>
                <a:latin typeface="+mj-lt"/>
                <a:hlinkClick r:id="rId6"/>
              </a:rPr>
              <a:t>www.ref.ac.uk</a:t>
            </a:r>
            <a:r>
              <a:rPr lang="en-GB" sz="2400" b="1" dirty="0">
                <a:solidFill>
                  <a:srgbClr val="4D738A"/>
                </a:solidFill>
                <a:latin typeface="+mj-lt"/>
              </a:rPr>
              <a:t> </a:t>
            </a:r>
            <a:r>
              <a:rPr lang="en-GB" sz="2400" dirty="0">
                <a:solidFill>
                  <a:schemeClr val="tx2"/>
                </a:solidFill>
                <a:latin typeface="+mj-lt"/>
              </a:rPr>
              <a:t>(includes all relevant documents and FAQs)</a:t>
            </a: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Enquiries from staff at HEIs should be directed to their nominated institutional contact (available at </a:t>
            </a:r>
            <a:r>
              <a:rPr lang="en-GB" sz="2400" dirty="0">
                <a:solidFill>
                  <a:schemeClr val="tx2"/>
                </a:solidFill>
                <a:latin typeface="+mj-lt"/>
                <a:hlinkClick r:id="rId7"/>
              </a:rPr>
              <a:t>www.ref.ac.uk/contact</a:t>
            </a:r>
            <a:r>
              <a:rPr lang="en-GB" sz="2400" dirty="0">
                <a:solidFill>
                  <a:schemeClr val="tx2"/>
                </a:solidFill>
                <a:latin typeface="+mj-lt"/>
              </a:rPr>
              <a:t>) </a:t>
            </a:r>
          </a:p>
          <a:p>
            <a:pPr marL="365125" indent="-365125">
              <a:lnSpc>
                <a:spcPts val="2800"/>
              </a:lnSpc>
              <a:spcAft>
                <a:spcPts val="1400"/>
              </a:spcAft>
              <a:buClr>
                <a:srgbClr val="00788A"/>
              </a:buClr>
              <a:buSzPct val="140000"/>
            </a:pPr>
            <a:endParaRPr lang="en-GB" sz="2400" dirty="0">
              <a:solidFill>
                <a:schemeClr val="tx2"/>
              </a:solidFill>
              <a:latin typeface="+mj-lt"/>
            </a:endParaRPr>
          </a:p>
          <a:p>
            <a:pPr marL="365125" indent="-365125">
              <a:lnSpc>
                <a:spcPts val="2800"/>
              </a:lnSpc>
              <a:spcAft>
                <a:spcPts val="1400"/>
              </a:spcAft>
              <a:buClr>
                <a:srgbClr val="00788A"/>
              </a:buClr>
              <a:buSzPct val="140000"/>
              <a:buFontTx/>
              <a:buChar char="•"/>
            </a:pPr>
            <a:r>
              <a:rPr lang="en-GB" sz="2400" dirty="0">
                <a:solidFill>
                  <a:schemeClr val="tx2"/>
                </a:solidFill>
                <a:latin typeface="+mj-lt"/>
              </a:rPr>
              <a:t>Other enquiries to </a:t>
            </a:r>
            <a:r>
              <a:rPr lang="en-GB" sz="2400" dirty="0">
                <a:solidFill>
                  <a:srgbClr val="4D738A"/>
                </a:solidFill>
                <a:latin typeface="+mj-lt"/>
                <a:hlinkClick r:id="rId8"/>
              </a:rPr>
              <a:t>info@ref.ac.uk</a:t>
            </a:r>
            <a:r>
              <a:rPr lang="en-GB" sz="2400" b="1" dirty="0">
                <a:solidFill>
                  <a:srgbClr val="4D738A"/>
                </a:solidFill>
                <a:latin typeface="+mj-lt"/>
              </a:rPr>
              <a:t> </a:t>
            </a:r>
          </a:p>
        </p:txBody>
      </p:sp>
    </p:spTree>
    <p:extLst>
      <p:ext uri="{BB962C8B-B14F-4D97-AF65-F5344CB8AC3E}">
        <p14:creationId xmlns:p14="http://schemas.microsoft.com/office/powerpoint/2010/main" val="253985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Key changes since REF 2014</a:t>
            </a:r>
            <a:endParaRPr lang="en-GB" dirty="0"/>
          </a:p>
        </p:txBody>
      </p:sp>
      <p:sp>
        <p:nvSpPr>
          <p:cNvPr id="6" name="Content Placeholder 2"/>
          <p:cNvSpPr txBox="1">
            <a:spLocks/>
          </p:cNvSpPr>
          <p:nvPr/>
        </p:nvSpPr>
        <p:spPr>
          <a:xfrm>
            <a:off x="838200" y="1263316"/>
            <a:ext cx="10309261"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Overall framework</a:t>
            </a:r>
          </a:p>
          <a:p>
            <a:r>
              <a:rPr lang="en-GB" dirty="0">
                <a:solidFill>
                  <a:srgbClr val="4D738A"/>
                </a:solidFill>
                <a:latin typeface="+mj-lt"/>
              </a:rPr>
              <a:t>Submission of all staff with significant responsibility for research</a:t>
            </a:r>
          </a:p>
          <a:p>
            <a:r>
              <a:rPr lang="en-GB" dirty="0">
                <a:solidFill>
                  <a:srgbClr val="4D738A"/>
                </a:solidFill>
                <a:latin typeface="+mj-lt"/>
              </a:rPr>
              <a:t>Transitional approach to non-portability of outputs</a:t>
            </a:r>
          </a:p>
          <a:p>
            <a:r>
              <a:rPr lang="en-GB" dirty="0">
                <a:solidFill>
                  <a:srgbClr val="4D738A"/>
                </a:solidFill>
                <a:latin typeface="+mj-lt"/>
              </a:rPr>
              <a:t>Decoupling of staff from outputs</a:t>
            </a:r>
          </a:p>
          <a:p>
            <a:r>
              <a:rPr lang="en-GB" dirty="0">
                <a:solidFill>
                  <a:srgbClr val="4D738A"/>
                </a:solidFill>
                <a:latin typeface="+mj-lt"/>
              </a:rPr>
              <a:t>Open access requirements</a:t>
            </a:r>
          </a:p>
          <a:p>
            <a:r>
              <a:rPr lang="en-GB" dirty="0">
                <a:solidFill>
                  <a:srgbClr val="4D738A"/>
                </a:solidFill>
                <a:latin typeface="+mj-lt"/>
              </a:rPr>
              <a:t>Additional measures to support interdisciplinary research</a:t>
            </a:r>
          </a:p>
          <a:p>
            <a:r>
              <a:rPr lang="en-GB" dirty="0">
                <a:solidFill>
                  <a:srgbClr val="4D738A"/>
                </a:solidFill>
                <a:latin typeface="+mj-lt"/>
              </a:rPr>
              <a:t>Broadening and deepening definitions of impact</a:t>
            </a:r>
          </a:p>
          <a:p>
            <a:pPr marL="0" indent="0">
              <a:buNone/>
            </a:pPr>
            <a:endParaRPr lang="en-GB" dirty="0">
              <a:solidFill>
                <a:srgbClr val="4D738A"/>
              </a:solidFill>
              <a:latin typeface="+mj-lt"/>
            </a:endParaRPr>
          </a:p>
        </p:txBody>
      </p:sp>
    </p:spTree>
    <p:extLst>
      <p:ext uri="{BB962C8B-B14F-4D97-AF65-F5344CB8AC3E}">
        <p14:creationId xmlns:p14="http://schemas.microsoft.com/office/powerpoint/2010/main" val="183242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Guidance on submissions</a:t>
            </a:r>
            <a:endParaRPr lang="en-GB" dirty="0"/>
          </a:p>
        </p:txBody>
      </p:sp>
      <p:sp>
        <p:nvSpPr>
          <p:cNvPr id="6" name="Content Placeholder 2"/>
          <p:cNvSpPr txBox="1">
            <a:spLocks/>
          </p:cNvSpPr>
          <p:nvPr/>
        </p:nvSpPr>
        <p:spPr>
          <a:xfrm>
            <a:off x="838200" y="1263316"/>
            <a:ext cx="10904913"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rgbClr val="4D738A"/>
                </a:solidFill>
                <a:latin typeface="+mj-lt"/>
              </a:rPr>
              <a:t>Specific consultation areas</a:t>
            </a:r>
          </a:p>
          <a:p>
            <a:r>
              <a:rPr lang="en-GB" sz="2400" dirty="0">
                <a:solidFill>
                  <a:srgbClr val="4D738A"/>
                </a:solidFill>
                <a:latin typeface="+mj-lt"/>
              </a:rPr>
              <a:t>clarity, usefulness and coverage of the list of independent research fellowships</a:t>
            </a:r>
          </a:p>
          <a:p>
            <a:r>
              <a:rPr lang="en-GB" sz="2400" dirty="0">
                <a:solidFill>
                  <a:srgbClr val="4D738A"/>
                </a:solidFill>
                <a:latin typeface="+mj-lt"/>
              </a:rPr>
              <a:t>proposed eligibility arrangements for seconded staff</a:t>
            </a:r>
          </a:p>
          <a:p>
            <a:r>
              <a:rPr lang="en-GB" sz="2400" dirty="0">
                <a:solidFill>
                  <a:srgbClr val="4D738A"/>
                </a:solidFill>
                <a:latin typeface="+mj-lt"/>
              </a:rPr>
              <a:t>proposed ineligibility of staff based in a discrete department or unit outside the UK </a:t>
            </a:r>
          </a:p>
          <a:p>
            <a:r>
              <a:rPr lang="en-GB" sz="2400" dirty="0">
                <a:solidFill>
                  <a:srgbClr val="4D738A"/>
                </a:solidFill>
                <a:latin typeface="+mj-lt"/>
              </a:rPr>
              <a:t>proposed approach for taking account of staff circumstances</a:t>
            </a:r>
          </a:p>
          <a:p>
            <a:r>
              <a:rPr lang="en-GB" sz="2400" dirty="0">
                <a:solidFill>
                  <a:srgbClr val="4D738A"/>
                </a:solidFill>
                <a:latin typeface="+mj-lt"/>
              </a:rPr>
              <a:t>clarity and usefulness of the glossary of output types</a:t>
            </a:r>
          </a:p>
          <a:p>
            <a:r>
              <a:rPr lang="en-GB" sz="2400" dirty="0">
                <a:solidFill>
                  <a:srgbClr val="4D738A"/>
                </a:solidFill>
                <a:latin typeface="+mj-lt"/>
              </a:rPr>
              <a:t>proposal to make ineligible the outputs of former staff who have been made redundant (except where the staff member has taken voluntary redundancy)</a:t>
            </a:r>
          </a:p>
          <a:p>
            <a:r>
              <a:rPr lang="en-GB" sz="2400" dirty="0">
                <a:solidFill>
                  <a:srgbClr val="4D738A"/>
                </a:solidFill>
                <a:latin typeface="+mj-lt"/>
              </a:rPr>
              <a:t>proposed intention to permit the submission of co-authored outputs only once within the same submission</a:t>
            </a:r>
          </a:p>
          <a:p>
            <a:r>
              <a:rPr lang="en-GB" sz="2400" dirty="0">
                <a:solidFill>
                  <a:srgbClr val="4D738A"/>
                </a:solidFill>
                <a:latin typeface="+mj-lt"/>
              </a:rPr>
              <a:t>PLUS comments on overall clarity of the guidance, including annexes</a:t>
            </a: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3894019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Expert panels</a:t>
            </a:r>
            <a:endParaRPr lang="en-GB" dirty="0"/>
          </a:p>
        </p:txBody>
      </p:sp>
      <p:sp>
        <p:nvSpPr>
          <p:cNvPr id="7" name="Rectangle 6"/>
          <p:cNvSpPr/>
          <p:nvPr/>
        </p:nvSpPr>
        <p:spPr>
          <a:xfrm>
            <a:off x="986445" y="1210406"/>
            <a:ext cx="10651374" cy="4832092"/>
          </a:xfrm>
          <a:prstGeom prst="rect">
            <a:avLst/>
          </a:prstGeom>
        </p:spPr>
        <p:txBody>
          <a:bodyPr wrap="square">
            <a:spAutoFit/>
          </a:bodyPr>
          <a:lstStyle/>
          <a:p>
            <a:pPr marL="285750" indent="-285750">
              <a:buFont typeface="Arial" panose="020B0604020202020204" pitchFamily="34" charset="0"/>
              <a:buChar char="•"/>
            </a:pPr>
            <a:r>
              <a:rPr lang="en-GB" sz="2800" dirty="0">
                <a:solidFill>
                  <a:srgbClr val="4D738A"/>
                </a:solidFill>
                <a:latin typeface="+mj-lt"/>
              </a:rPr>
              <a:t>34 sub-panels working under the guidance of four main panels with advice from Equality and Diversity and Interdisciplinary Research advisory panels (EDAP and IDAP)</a:t>
            </a:r>
          </a:p>
          <a:p>
            <a:pPr marL="285750" indent="-285750">
              <a:buFont typeface="Arial" panose="020B0604020202020204" pitchFamily="34" charset="0"/>
              <a:buChar char="•"/>
            </a:pPr>
            <a:r>
              <a:rPr lang="en-GB" sz="2800" dirty="0">
                <a:solidFill>
                  <a:srgbClr val="4D738A"/>
                </a:solidFill>
                <a:latin typeface="+mj-lt"/>
              </a:rPr>
              <a:t>Two-stage appointment process (via nominations):</a:t>
            </a:r>
          </a:p>
          <a:p>
            <a:pPr marL="971550" lvl="1" indent="-514350">
              <a:buFont typeface="+mj-lt"/>
              <a:buAutoNum type="arabicPeriod"/>
            </a:pPr>
            <a:r>
              <a:rPr lang="en-GB" sz="2800" dirty="0">
                <a:solidFill>
                  <a:srgbClr val="4D738A"/>
                </a:solidFill>
                <a:latin typeface="+mj-lt"/>
              </a:rPr>
              <a:t>Criteria-setting phase – sufficient members appointed to ensure each sub-panel has appropriate expertise </a:t>
            </a:r>
          </a:p>
          <a:p>
            <a:pPr marL="971550" lvl="1" indent="-514350">
              <a:buFont typeface="+mj-lt"/>
              <a:buAutoNum type="arabicPeriod"/>
            </a:pPr>
            <a:r>
              <a:rPr lang="en-GB" sz="2800" dirty="0">
                <a:solidFill>
                  <a:srgbClr val="4D738A"/>
                </a:solidFill>
                <a:latin typeface="+mj-lt"/>
              </a:rPr>
              <a:t>Assessment phase – recruitment in 2020 of additional panel members and assessors to ensure appropriate breadth of expertise and number of panel members necessary for the assessment phase, informed by the survey of institutions’ submission intentions in 2019.</a:t>
            </a:r>
          </a:p>
        </p:txBody>
      </p:sp>
    </p:spTree>
    <p:extLst>
      <p:ext uri="{BB962C8B-B14F-4D97-AF65-F5344CB8AC3E}">
        <p14:creationId xmlns:p14="http://schemas.microsoft.com/office/powerpoint/2010/main" val="3017377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UOAs</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3414303168"/>
              </p:ext>
            </p:extLst>
          </p:nvPr>
        </p:nvGraphicFramePr>
        <p:xfrm>
          <a:off x="1119909" y="1684121"/>
          <a:ext cx="4713018" cy="3660502"/>
        </p:xfrm>
        <a:graphic>
          <a:graphicData uri="http://schemas.openxmlformats.org/drawingml/2006/table">
            <a:tbl>
              <a:tblPr firstRow="1" firstCol="1" bandRow="1" bandCol="1">
                <a:tableStyleId>{5C22544A-7EE6-4342-B048-85BDC9FD1C3A}</a:tableStyleId>
              </a:tblPr>
              <a:tblGrid>
                <a:gridCol w="619212">
                  <a:extLst>
                    <a:ext uri="{9D8B030D-6E8A-4147-A177-3AD203B41FA5}">
                      <a16:colId xmlns:a16="http://schemas.microsoft.com/office/drawing/2014/main" val="20000"/>
                    </a:ext>
                  </a:extLst>
                </a:gridCol>
                <a:gridCol w="285495">
                  <a:extLst>
                    <a:ext uri="{9D8B030D-6E8A-4147-A177-3AD203B41FA5}">
                      <a16:colId xmlns:a16="http://schemas.microsoft.com/office/drawing/2014/main" val="20001"/>
                    </a:ext>
                  </a:extLst>
                </a:gridCol>
                <a:gridCol w="3808311">
                  <a:extLst>
                    <a:ext uri="{9D8B030D-6E8A-4147-A177-3AD203B41FA5}">
                      <a16:colId xmlns:a16="http://schemas.microsoft.com/office/drawing/2014/main" val="20002"/>
                    </a:ext>
                  </a:extLst>
                </a:gridCol>
              </a:tblGrid>
              <a:tr h="141566">
                <a:tc>
                  <a:txBody>
                    <a:bodyPr/>
                    <a:lstStyle/>
                    <a:p>
                      <a:pPr algn="l">
                        <a:lnSpc>
                          <a:spcPts val="1500"/>
                        </a:lnSpc>
                        <a:spcAft>
                          <a:spcPts val="0"/>
                        </a:spcAft>
                      </a:pPr>
                      <a:r>
                        <a:rPr lang="en-GB" sz="1200" dirty="0">
                          <a:effectLst/>
                        </a:rPr>
                        <a:t>Main panel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5720" marR="45720" anchor="b">
                    <a:solidFill>
                      <a:srgbClr val="4D738A"/>
                    </a:solidFill>
                  </a:tcPr>
                </a:tc>
                <a:tc gridSpan="2">
                  <a:txBody>
                    <a:bodyPr/>
                    <a:lstStyle/>
                    <a:p>
                      <a:pPr algn="l">
                        <a:lnSpc>
                          <a:spcPts val="1500"/>
                        </a:lnSpc>
                        <a:spcAft>
                          <a:spcPts val="0"/>
                        </a:spcAft>
                      </a:pPr>
                      <a:r>
                        <a:rPr lang="en-GB" sz="1200" dirty="0">
                          <a:effectLst/>
                        </a:rPr>
                        <a:t>Unit of assessment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5720" marR="45720" anchor="b">
                    <a:solidFill>
                      <a:srgbClr val="4D738A"/>
                    </a:solidFill>
                  </a:tcPr>
                </a:tc>
                <a:tc hMerge="1">
                  <a:txBody>
                    <a:bodyPr/>
                    <a:lstStyle/>
                    <a:p>
                      <a:endParaRPr lang="en-GB"/>
                    </a:p>
                  </a:txBody>
                  <a:tcPr/>
                </a:tc>
                <a:extLst>
                  <a:ext uri="{0D108BD9-81ED-4DB2-BD59-A6C34878D82A}">
                    <a16:rowId xmlns:a16="http://schemas.microsoft.com/office/drawing/2014/main" val="10000"/>
                  </a:ext>
                </a:extLst>
              </a:tr>
              <a:tr h="169472">
                <a:tc rowSpan="6">
                  <a:txBody>
                    <a:bodyPr/>
                    <a:lstStyle/>
                    <a:p>
                      <a:pPr algn="l">
                        <a:lnSpc>
                          <a:spcPts val="1500"/>
                        </a:lnSpc>
                        <a:spcAft>
                          <a:spcPts val="0"/>
                        </a:spcAft>
                      </a:pPr>
                      <a:r>
                        <a:rPr lang="en-GB" sz="1200">
                          <a:effectLst/>
                        </a:rPr>
                        <a:t>A</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5720" marR="45720" anchor="ctr">
                    <a:solidFill>
                      <a:srgbClr val="4D738A"/>
                    </a:solidFill>
                  </a:tcPr>
                </a:tc>
                <a:tc>
                  <a:txBody>
                    <a:bodyPr/>
                    <a:lstStyle/>
                    <a:p>
                      <a:pPr algn="l">
                        <a:lnSpc>
                          <a:spcPts val="1500"/>
                        </a:lnSpc>
                        <a:spcAft>
                          <a:spcPts val="0"/>
                        </a:spcAft>
                      </a:pPr>
                      <a:r>
                        <a:rPr lang="en-GB" sz="1200" dirty="0">
                          <a:effectLst/>
                        </a:rPr>
                        <a:t>1</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Clinical Medicine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169472">
                <a:tc vMerge="1">
                  <a:txBody>
                    <a:bodyPr/>
                    <a:lstStyle/>
                    <a:p>
                      <a:endParaRPr lang="en-GB"/>
                    </a:p>
                  </a:txBody>
                  <a:tcPr/>
                </a:tc>
                <a:tc>
                  <a:txBody>
                    <a:bodyPr/>
                    <a:lstStyle/>
                    <a:p>
                      <a:pPr algn="l">
                        <a:lnSpc>
                          <a:spcPts val="1500"/>
                        </a:lnSpc>
                        <a:spcAft>
                          <a:spcPts val="0"/>
                        </a:spcAft>
                      </a:pPr>
                      <a:r>
                        <a:rPr lang="en-GB" sz="1200">
                          <a:effectLst/>
                        </a:rPr>
                        <a:t>2</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Public Health, Health Services and Primary Care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169472">
                <a:tc vMerge="1">
                  <a:txBody>
                    <a:bodyPr/>
                    <a:lstStyle/>
                    <a:p>
                      <a:endParaRPr lang="en-GB"/>
                    </a:p>
                  </a:txBody>
                  <a:tcPr/>
                </a:tc>
                <a:tc>
                  <a:txBody>
                    <a:bodyPr/>
                    <a:lstStyle/>
                    <a:p>
                      <a:pPr algn="l">
                        <a:lnSpc>
                          <a:spcPts val="1500"/>
                        </a:lnSpc>
                        <a:spcAft>
                          <a:spcPts val="0"/>
                        </a:spcAft>
                      </a:pPr>
                      <a:r>
                        <a:rPr lang="en-GB" sz="1200">
                          <a:effectLst/>
                        </a:rPr>
                        <a:t>3</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Allied Health Professions, Dentistry, Nursing and Pharmacy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169472">
                <a:tc vMerge="1">
                  <a:txBody>
                    <a:bodyPr/>
                    <a:lstStyle/>
                    <a:p>
                      <a:endParaRPr lang="en-GB"/>
                    </a:p>
                  </a:txBody>
                  <a:tcPr/>
                </a:tc>
                <a:tc>
                  <a:txBody>
                    <a:bodyPr/>
                    <a:lstStyle/>
                    <a:p>
                      <a:pPr algn="l">
                        <a:lnSpc>
                          <a:spcPts val="1500"/>
                        </a:lnSpc>
                        <a:spcAft>
                          <a:spcPts val="0"/>
                        </a:spcAft>
                      </a:pPr>
                      <a:r>
                        <a:rPr lang="en-GB" sz="1200">
                          <a:effectLst/>
                        </a:rPr>
                        <a:t>4</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Psychology, Psychiatry and Neuroscience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169472">
                <a:tc vMerge="1">
                  <a:txBody>
                    <a:bodyPr/>
                    <a:lstStyle/>
                    <a:p>
                      <a:endParaRPr lang="en-GB"/>
                    </a:p>
                  </a:txBody>
                  <a:tcPr/>
                </a:tc>
                <a:tc>
                  <a:txBody>
                    <a:bodyPr/>
                    <a:lstStyle/>
                    <a:p>
                      <a:pPr algn="l">
                        <a:lnSpc>
                          <a:spcPts val="1500"/>
                        </a:lnSpc>
                        <a:spcAft>
                          <a:spcPts val="0"/>
                        </a:spcAft>
                      </a:pPr>
                      <a:r>
                        <a:rPr lang="en-GB" sz="1200">
                          <a:effectLst/>
                        </a:rPr>
                        <a:t>5</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Biological Sciences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300562">
                <a:tc vMerge="1">
                  <a:txBody>
                    <a:bodyPr/>
                    <a:lstStyle/>
                    <a:p>
                      <a:endParaRPr lang="en-GB"/>
                    </a:p>
                  </a:txBody>
                  <a:tcPr/>
                </a:tc>
                <a:tc>
                  <a:txBody>
                    <a:bodyPr/>
                    <a:lstStyle/>
                    <a:p>
                      <a:pPr algn="l">
                        <a:lnSpc>
                          <a:spcPts val="1500"/>
                        </a:lnSpc>
                        <a:spcAft>
                          <a:spcPts val="0"/>
                        </a:spcAft>
                      </a:pPr>
                      <a:r>
                        <a:rPr lang="en-GB" sz="1200">
                          <a:effectLst/>
                        </a:rPr>
                        <a:t>6</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Agriculture, Food and Veterinary Sciences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169472">
                <a:tc rowSpan="6">
                  <a:txBody>
                    <a:bodyPr/>
                    <a:lstStyle/>
                    <a:p>
                      <a:pPr algn="l">
                        <a:lnSpc>
                          <a:spcPts val="1500"/>
                        </a:lnSpc>
                        <a:spcAft>
                          <a:spcPts val="0"/>
                        </a:spcAft>
                      </a:pPr>
                      <a:r>
                        <a:rPr lang="en-GB" sz="1200" dirty="0">
                          <a:effectLst/>
                        </a:rPr>
                        <a:t>B</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5720" marR="45720" anchor="ctr">
                    <a:solidFill>
                      <a:srgbClr val="4D738A"/>
                    </a:solidFill>
                  </a:tcPr>
                </a:tc>
                <a:tc>
                  <a:txBody>
                    <a:bodyPr/>
                    <a:lstStyle/>
                    <a:p>
                      <a:pPr algn="l">
                        <a:lnSpc>
                          <a:spcPts val="1500"/>
                        </a:lnSpc>
                        <a:spcAft>
                          <a:spcPts val="0"/>
                        </a:spcAft>
                      </a:pPr>
                      <a:r>
                        <a:rPr lang="en-GB" sz="1200">
                          <a:effectLst/>
                        </a:rPr>
                        <a:t>7</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Earth Systems and Environmental Sciences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r h="169472">
                <a:tc vMerge="1">
                  <a:txBody>
                    <a:bodyPr/>
                    <a:lstStyle/>
                    <a:p>
                      <a:endParaRPr lang="en-GB"/>
                    </a:p>
                  </a:txBody>
                  <a:tcPr/>
                </a:tc>
                <a:tc>
                  <a:txBody>
                    <a:bodyPr/>
                    <a:lstStyle/>
                    <a:p>
                      <a:pPr algn="l">
                        <a:lnSpc>
                          <a:spcPts val="1500"/>
                        </a:lnSpc>
                        <a:spcAft>
                          <a:spcPts val="0"/>
                        </a:spcAft>
                      </a:pPr>
                      <a:r>
                        <a:rPr lang="en-GB" sz="1200">
                          <a:effectLst/>
                        </a:rPr>
                        <a:t>8</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Chemistry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8"/>
                  </a:ext>
                </a:extLst>
              </a:tr>
              <a:tr h="169472">
                <a:tc vMerge="1">
                  <a:txBody>
                    <a:bodyPr/>
                    <a:lstStyle/>
                    <a:p>
                      <a:endParaRPr lang="en-GB"/>
                    </a:p>
                  </a:txBody>
                  <a:tcPr/>
                </a:tc>
                <a:tc>
                  <a:txBody>
                    <a:bodyPr/>
                    <a:lstStyle/>
                    <a:p>
                      <a:pPr algn="l">
                        <a:lnSpc>
                          <a:spcPts val="1500"/>
                        </a:lnSpc>
                        <a:spcAft>
                          <a:spcPts val="0"/>
                        </a:spcAft>
                      </a:pPr>
                      <a:r>
                        <a:rPr lang="en-GB" sz="1200">
                          <a:effectLst/>
                        </a:rPr>
                        <a:t>9</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Physics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9"/>
                  </a:ext>
                </a:extLst>
              </a:tr>
              <a:tr h="169472">
                <a:tc vMerge="1">
                  <a:txBody>
                    <a:bodyPr/>
                    <a:lstStyle/>
                    <a:p>
                      <a:endParaRPr lang="en-GB"/>
                    </a:p>
                  </a:txBody>
                  <a:tcPr/>
                </a:tc>
                <a:tc>
                  <a:txBody>
                    <a:bodyPr/>
                    <a:lstStyle/>
                    <a:p>
                      <a:pPr algn="l">
                        <a:lnSpc>
                          <a:spcPts val="1500"/>
                        </a:lnSpc>
                        <a:spcAft>
                          <a:spcPts val="0"/>
                        </a:spcAft>
                      </a:pPr>
                      <a:r>
                        <a:rPr lang="en-GB" sz="1200">
                          <a:effectLst/>
                        </a:rPr>
                        <a:t>10</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Mathematical Sciences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0"/>
                  </a:ext>
                </a:extLst>
              </a:tr>
              <a:tr h="169472">
                <a:tc vMerge="1">
                  <a:txBody>
                    <a:bodyPr/>
                    <a:lstStyle/>
                    <a:p>
                      <a:endParaRPr lang="en-GB"/>
                    </a:p>
                  </a:txBody>
                  <a:tcPr/>
                </a:tc>
                <a:tc>
                  <a:txBody>
                    <a:bodyPr/>
                    <a:lstStyle/>
                    <a:p>
                      <a:pPr algn="l">
                        <a:lnSpc>
                          <a:spcPts val="1500"/>
                        </a:lnSpc>
                        <a:spcAft>
                          <a:spcPts val="0"/>
                        </a:spcAft>
                      </a:pPr>
                      <a:r>
                        <a:rPr lang="en-GB" sz="1200">
                          <a:effectLst/>
                        </a:rPr>
                        <a:t>11</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Computer Science and Informatics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1"/>
                  </a:ext>
                </a:extLst>
              </a:tr>
              <a:tr h="169472">
                <a:tc vMerge="1">
                  <a:txBody>
                    <a:bodyPr/>
                    <a:lstStyle/>
                    <a:p>
                      <a:endParaRPr lang="en-GB"/>
                    </a:p>
                  </a:txBody>
                  <a:tcPr/>
                </a:tc>
                <a:tc>
                  <a:txBody>
                    <a:bodyPr/>
                    <a:lstStyle/>
                    <a:p>
                      <a:pPr algn="l">
                        <a:lnSpc>
                          <a:spcPts val="1500"/>
                        </a:lnSpc>
                        <a:spcAft>
                          <a:spcPts val="0"/>
                        </a:spcAft>
                      </a:pPr>
                      <a:r>
                        <a:rPr lang="en-GB" sz="1200">
                          <a:effectLst/>
                        </a:rPr>
                        <a:t>12</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Engineering</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23334683"/>
              </p:ext>
            </p:extLst>
          </p:nvPr>
        </p:nvGraphicFramePr>
        <p:xfrm>
          <a:off x="6292436" y="363359"/>
          <a:ext cx="5564498" cy="6058600"/>
        </p:xfrm>
        <a:graphic>
          <a:graphicData uri="http://schemas.openxmlformats.org/drawingml/2006/table">
            <a:tbl>
              <a:tblPr firstRow="1" firstCol="1" bandRow="1" bandCol="1">
                <a:tableStyleId>{5C22544A-7EE6-4342-B048-85BDC9FD1C3A}</a:tableStyleId>
              </a:tblPr>
              <a:tblGrid>
                <a:gridCol w="634837">
                  <a:extLst>
                    <a:ext uri="{9D8B030D-6E8A-4147-A177-3AD203B41FA5}">
                      <a16:colId xmlns:a16="http://schemas.microsoft.com/office/drawing/2014/main" val="20000"/>
                    </a:ext>
                  </a:extLst>
                </a:gridCol>
                <a:gridCol w="510368">
                  <a:extLst>
                    <a:ext uri="{9D8B030D-6E8A-4147-A177-3AD203B41FA5}">
                      <a16:colId xmlns:a16="http://schemas.microsoft.com/office/drawing/2014/main" val="20001"/>
                    </a:ext>
                  </a:extLst>
                </a:gridCol>
                <a:gridCol w="4419293">
                  <a:extLst>
                    <a:ext uri="{9D8B030D-6E8A-4147-A177-3AD203B41FA5}">
                      <a16:colId xmlns:a16="http://schemas.microsoft.com/office/drawing/2014/main" val="20002"/>
                    </a:ext>
                  </a:extLst>
                </a:gridCol>
              </a:tblGrid>
              <a:tr h="169472">
                <a:tc>
                  <a:txBody>
                    <a:bodyPr/>
                    <a:lstStyle/>
                    <a:p>
                      <a:pPr algn="l">
                        <a:lnSpc>
                          <a:spcPts val="1500"/>
                        </a:lnSpc>
                        <a:spcAft>
                          <a:spcPts val="0"/>
                        </a:spcAft>
                      </a:pPr>
                      <a:r>
                        <a:rPr lang="en-GB" sz="1200" dirty="0">
                          <a:effectLst/>
                        </a:rPr>
                        <a:t>Main panel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000" marR="0" marT="0" marB="0" anchor="b">
                    <a:solidFill>
                      <a:srgbClr val="4D738A"/>
                    </a:solidFill>
                  </a:tcPr>
                </a:tc>
                <a:tc gridSpan="2">
                  <a:txBody>
                    <a:bodyPr/>
                    <a:lstStyle/>
                    <a:p>
                      <a:pPr algn="l">
                        <a:lnSpc>
                          <a:spcPts val="1500"/>
                        </a:lnSpc>
                        <a:spcAft>
                          <a:spcPts val="0"/>
                        </a:spcAft>
                      </a:pPr>
                      <a:r>
                        <a:rPr lang="en-GB" sz="1200" dirty="0">
                          <a:effectLst/>
                        </a:rPr>
                        <a:t>Unit of assessment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b">
                    <a:solidFill>
                      <a:srgbClr val="4D738A"/>
                    </a:solidFill>
                  </a:tcPr>
                </a:tc>
                <a:tc hMerge="1">
                  <a:txBody>
                    <a:bodyPr/>
                    <a:lstStyle/>
                    <a:p>
                      <a:endParaRPr lang="en-GB"/>
                    </a:p>
                  </a:txBody>
                  <a:tcPr/>
                </a:tc>
                <a:extLst>
                  <a:ext uri="{0D108BD9-81ED-4DB2-BD59-A6C34878D82A}">
                    <a16:rowId xmlns:a16="http://schemas.microsoft.com/office/drawing/2014/main" val="10000"/>
                  </a:ext>
                </a:extLst>
              </a:tr>
              <a:tr h="169472">
                <a:tc rowSpan="11">
                  <a:txBody>
                    <a:bodyPr/>
                    <a:lstStyle/>
                    <a:p>
                      <a:r>
                        <a:rPr lang="en-GB" sz="1200" dirty="0"/>
                        <a:t>C</a:t>
                      </a:r>
                    </a:p>
                  </a:txBody>
                  <a:tcPr marL="36000" marR="0" marT="0" marB="0" anchor="ctr">
                    <a:solidFill>
                      <a:srgbClr val="4D738A"/>
                    </a:solidFill>
                  </a:tcPr>
                </a:tc>
                <a:tc>
                  <a:txBody>
                    <a:bodyPr/>
                    <a:lstStyle/>
                    <a:p>
                      <a:pPr algn="l">
                        <a:lnSpc>
                          <a:spcPts val="1500"/>
                        </a:lnSpc>
                        <a:spcAft>
                          <a:spcPts val="0"/>
                        </a:spcAft>
                      </a:pPr>
                      <a:r>
                        <a:rPr lang="en-GB" sz="1200" dirty="0">
                          <a:effectLst/>
                        </a:rPr>
                        <a:t>14</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Geography and Environmental Studies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1"/>
                  </a:ext>
                </a:extLst>
              </a:tr>
              <a:tr h="169472">
                <a:tc vMerge="1">
                  <a:txBody>
                    <a:bodyPr/>
                    <a:lstStyle/>
                    <a:p>
                      <a:endParaRPr lang="en-GB"/>
                    </a:p>
                  </a:txBody>
                  <a:tcPr/>
                </a:tc>
                <a:tc>
                  <a:txBody>
                    <a:bodyPr/>
                    <a:lstStyle/>
                    <a:p>
                      <a:pPr algn="l">
                        <a:lnSpc>
                          <a:spcPts val="1500"/>
                        </a:lnSpc>
                        <a:spcAft>
                          <a:spcPts val="0"/>
                        </a:spcAft>
                      </a:pPr>
                      <a:r>
                        <a:rPr lang="en-GB" sz="1200" dirty="0">
                          <a:effectLst/>
                        </a:rPr>
                        <a:t>15</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Archaeology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2"/>
                  </a:ext>
                </a:extLst>
              </a:tr>
              <a:tr h="169472">
                <a:tc vMerge="1">
                  <a:txBody>
                    <a:bodyPr/>
                    <a:lstStyle/>
                    <a:p>
                      <a:endParaRPr lang="en-GB"/>
                    </a:p>
                  </a:txBody>
                  <a:tcPr/>
                </a:tc>
                <a:tc>
                  <a:txBody>
                    <a:bodyPr/>
                    <a:lstStyle/>
                    <a:p>
                      <a:pPr algn="l">
                        <a:lnSpc>
                          <a:spcPts val="1500"/>
                        </a:lnSpc>
                        <a:spcAft>
                          <a:spcPts val="0"/>
                        </a:spcAft>
                      </a:pPr>
                      <a:r>
                        <a:rPr lang="en-GB" sz="1200" dirty="0">
                          <a:effectLst/>
                        </a:rPr>
                        <a:t>16</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Economics and Econometrics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3"/>
                  </a:ext>
                </a:extLst>
              </a:tr>
              <a:tr h="169472">
                <a:tc vMerge="1">
                  <a:txBody>
                    <a:bodyPr/>
                    <a:lstStyle/>
                    <a:p>
                      <a:endParaRPr lang="en-GB"/>
                    </a:p>
                  </a:txBody>
                  <a:tcPr/>
                </a:tc>
                <a:tc>
                  <a:txBody>
                    <a:bodyPr/>
                    <a:lstStyle/>
                    <a:p>
                      <a:pPr algn="l">
                        <a:lnSpc>
                          <a:spcPts val="1500"/>
                        </a:lnSpc>
                        <a:spcAft>
                          <a:spcPts val="600"/>
                        </a:spcAft>
                      </a:pPr>
                      <a:r>
                        <a:rPr lang="en-GB" sz="1200">
                          <a:effectLst/>
                        </a:rPr>
                        <a:t>17</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Business and Management Studies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4"/>
                  </a:ext>
                </a:extLst>
              </a:tr>
              <a:tr h="169472">
                <a:tc vMerge="1">
                  <a:txBody>
                    <a:bodyPr/>
                    <a:lstStyle/>
                    <a:p>
                      <a:endParaRPr lang="en-GB"/>
                    </a:p>
                  </a:txBody>
                  <a:tcPr/>
                </a:tc>
                <a:tc>
                  <a:txBody>
                    <a:bodyPr/>
                    <a:lstStyle/>
                    <a:p>
                      <a:pPr algn="l">
                        <a:lnSpc>
                          <a:spcPts val="1500"/>
                        </a:lnSpc>
                        <a:spcAft>
                          <a:spcPts val="600"/>
                        </a:spcAft>
                      </a:pPr>
                      <a:r>
                        <a:rPr lang="en-GB" sz="1200">
                          <a:effectLst/>
                        </a:rPr>
                        <a:t>18</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Law</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5"/>
                  </a:ext>
                </a:extLst>
              </a:tr>
              <a:tr h="169472">
                <a:tc vMerge="1">
                  <a:txBody>
                    <a:bodyPr/>
                    <a:lstStyle/>
                    <a:p>
                      <a:endParaRPr lang="en-GB"/>
                    </a:p>
                  </a:txBody>
                  <a:tcPr/>
                </a:tc>
                <a:tc>
                  <a:txBody>
                    <a:bodyPr/>
                    <a:lstStyle/>
                    <a:p>
                      <a:pPr algn="l">
                        <a:lnSpc>
                          <a:spcPts val="1500"/>
                        </a:lnSpc>
                        <a:spcAft>
                          <a:spcPts val="600"/>
                        </a:spcAft>
                      </a:pPr>
                      <a:r>
                        <a:rPr lang="en-GB" sz="1200">
                          <a:effectLst/>
                        </a:rPr>
                        <a:t>19</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Politics and International Studies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6"/>
                  </a:ext>
                </a:extLst>
              </a:tr>
              <a:tr h="169472">
                <a:tc vMerge="1">
                  <a:txBody>
                    <a:bodyPr/>
                    <a:lstStyle/>
                    <a:p>
                      <a:endParaRPr lang="en-GB"/>
                    </a:p>
                  </a:txBody>
                  <a:tcPr/>
                </a:tc>
                <a:tc>
                  <a:txBody>
                    <a:bodyPr/>
                    <a:lstStyle/>
                    <a:p>
                      <a:pPr algn="l">
                        <a:lnSpc>
                          <a:spcPts val="1500"/>
                        </a:lnSpc>
                        <a:spcAft>
                          <a:spcPts val="600"/>
                        </a:spcAft>
                      </a:pPr>
                      <a:r>
                        <a:rPr lang="en-GB" sz="1200">
                          <a:effectLst/>
                        </a:rPr>
                        <a:t>20</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Social Work and Social Policy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7"/>
                  </a:ext>
                </a:extLst>
              </a:tr>
              <a:tr h="169472">
                <a:tc vMerge="1">
                  <a:txBody>
                    <a:bodyPr/>
                    <a:lstStyle/>
                    <a:p>
                      <a:endParaRPr lang="en-GB"/>
                    </a:p>
                  </a:txBody>
                  <a:tcPr/>
                </a:tc>
                <a:tc>
                  <a:txBody>
                    <a:bodyPr/>
                    <a:lstStyle/>
                    <a:p>
                      <a:pPr algn="l">
                        <a:lnSpc>
                          <a:spcPts val="1500"/>
                        </a:lnSpc>
                        <a:spcAft>
                          <a:spcPts val="600"/>
                        </a:spcAft>
                      </a:pPr>
                      <a:r>
                        <a:rPr lang="en-GB" sz="1200">
                          <a:effectLst/>
                        </a:rPr>
                        <a:t>21</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Sociology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8"/>
                  </a:ext>
                </a:extLst>
              </a:tr>
              <a:tr h="169472">
                <a:tc vMerge="1">
                  <a:txBody>
                    <a:bodyPr/>
                    <a:lstStyle/>
                    <a:p>
                      <a:endParaRPr lang="en-GB"/>
                    </a:p>
                  </a:txBody>
                  <a:tcPr/>
                </a:tc>
                <a:tc>
                  <a:txBody>
                    <a:bodyPr/>
                    <a:lstStyle/>
                    <a:p>
                      <a:pPr algn="l">
                        <a:lnSpc>
                          <a:spcPts val="1500"/>
                        </a:lnSpc>
                        <a:spcAft>
                          <a:spcPts val="600"/>
                        </a:spcAft>
                      </a:pPr>
                      <a:r>
                        <a:rPr lang="en-GB" sz="1200">
                          <a:effectLst/>
                        </a:rPr>
                        <a:t>22</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Anthropology and Development Studies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09"/>
                  </a:ext>
                </a:extLst>
              </a:tr>
              <a:tr h="169472">
                <a:tc vMerge="1">
                  <a:txBody>
                    <a:bodyPr/>
                    <a:lstStyle/>
                    <a:p>
                      <a:endParaRPr lang="en-GB"/>
                    </a:p>
                  </a:txBody>
                  <a:tcPr/>
                </a:tc>
                <a:tc>
                  <a:txBody>
                    <a:bodyPr/>
                    <a:lstStyle/>
                    <a:p>
                      <a:pPr algn="l">
                        <a:lnSpc>
                          <a:spcPts val="1500"/>
                        </a:lnSpc>
                        <a:spcAft>
                          <a:spcPts val="600"/>
                        </a:spcAft>
                      </a:pPr>
                      <a:r>
                        <a:rPr lang="en-GB" sz="1200">
                          <a:effectLst/>
                        </a:rPr>
                        <a:t>23</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Education</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0"/>
                  </a:ext>
                </a:extLst>
              </a:tr>
              <a:tr h="225963">
                <a:tc vMerge="1">
                  <a:txBody>
                    <a:bodyPr/>
                    <a:lstStyle/>
                    <a:p>
                      <a:endParaRPr lang="en-GB"/>
                    </a:p>
                  </a:txBody>
                  <a:tcPr/>
                </a:tc>
                <a:tc>
                  <a:txBody>
                    <a:bodyPr/>
                    <a:lstStyle/>
                    <a:p>
                      <a:pPr algn="l">
                        <a:lnSpc>
                          <a:spcPts val="1500"/>
                        </a:lnSpc>
                        <a:spcAft>
                          <a:spcPts val="600"/>
                        </a:spcAft>
                      </a:pPr>
                      <a:r>
                        <a:rPr lang="en-GB" sz="1200">
                          <a:effectLst/>
                        </a:rPr>
                        <a:t>24</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spcAft>
                          <a:spcPts val="0"/>
                        </a:spcAft>
                      </a:pPr>
                      <a:r>
                        <a:rPr lang="en-US" sz="1200">
                          <a:effectLst/>
                        </a:rPr>
                        <a:t>Sport and Exercise Sciences, Leisure and Tourism</a:t>
                      </a:r>
                      <a:endParaRPr lang="en-GB" sz="1200">
                        <a:effectLst/>
                      </a:endParaRPr>
                    </a:p>
                  </a:txBody>
                  <a:tcPr marL="0" marR="0" marT="36000" marB="36000" anchor="ctr"/>
                </a:tc>
                <a:extLst>
                  <a:ext uri="{0D108BD9-81ED-4DB2-BD59-A6C34878D82A}">
                    <a16:rowId xmlns:a16="http://schemas.microsoft.com/office/drawing/2014/main" val="10011"/>
                  </a:ext>
                </a:extLst>
              </a:tr>
              <a:tr h="169472">
                <a:tc rowSpan="10">
                  <a:txBody>
                    <a:bodyPr/>
                    <a:lstStyle/>
                    <a:p>
                      <a:pPr algn="l">
                        <a:lnSpc>
                          <a:spcPts val="1500"/>
                        </a:lnSpc>
                        <a:spcAft>
                          <a:spcPts val="600"/>
                        </a:spcAft>
                      </a:pPr>
                      <a:r>
                        <a:rPr lang="en-GB" sz="1200" dirty="0">
                          <a:effectLst/>
                        </a:rPr>
                        <a:t>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000" marR="0" marT="0" marB="0" anchor="ctr">
                    <a:solidFill>
                      <a:srgbClr val="4D738A"/>
                    </a:solidFill>
                  </a:tcPr>
                </a:tc>
                <a:tc>
                  <a:txBody>
                    <a:bodyPr/>
                    <a:lstStyle/>
                    <a:p>
                      <a:pPr algn="l">
                        <a:lnSpc>
                          <a:spcPts val="1500"/>
                        </a:lnSpc>
                        <a:spcAft>
                          <a:spcPts val="600"/>
                        </a:spcAft>
                      </a:pPr>
                      <a:r>
                        <a:rPr lang="en-GB" sz="1200">
                          <a:effectLst/>
                        </a:rPr>
                        <a:t>25</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Area Studies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2"/>
                  </a:ext>
                </a:extLst>
              </a:tr>
              <a:tr h="169472">
                <a:tc vMerge="1">
                  <a:txBody>
                    <a:bodyPr/>
                    <a:lstStyle/>
                    <a:p>
                      <a:endParaRPr lang="en-GB"/>
                    </a:p>
                  </a:txBody>
                  <a:tcPr/>
                </a:tc>
                <a:tc>
                  <a:txBody>
                    <a:bodyPr/>
                    <a:lstStyle/>
                    <a:p>
                      <a:pPr algn="l">
                        <a:lnSpc>
                          <a:spcPts val="1500"/>
                        </a:lnSpc>
                        <a:spcAft>
                          <a:spcPts val="600"/>
                        </a:spcAft>
                      </a:pPr>
                      <a:r>
                        <a:rPr lang="en-GB" sz="1200">
                          <a:effectLst/>
                        </a:rPr>
                        <a:t>26</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Modern Languages and Linguistics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3"/>
                  </a:ext>
                </a:extLst>
              </a:tr>
              <a:tr h="169472">
                <a:tc vMerge="1">
                  <a:txBody>
                    <a:bodyPr/>
                    <a:lstStyle/>
                    <a:p>
                      <a:endParaRPr lang="en-GB"/>
                    </a:p>
                  </a:txBody>
                  <a:tcPr/>
                </a:tc>
                <a:tc>
                  <a:txBody>
                    <a:bodyPr/>
                    <a:lstStyle/>
                    <a:p>
                      <a:pPr algn="l">
                        <a:lnSpc>
                          <a:spcPts val="1500"/>
                        </a:lnSpc>
                        <a:spcAft>
                          <a:spcPts val="600"/>
                        </a:spcAft>
                      </a:pPr>
                      <a:r>
                        <a:rPr lang="en-GB" sz="1200">
                          <a:effectLst/>
                        </a:rPr>
                        <a:t>27</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English Language and Literature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4"/>
                  </a:ext>
                </a:extLst>
              </a:tr>
              <a:tr h="169472">
                <a:tc vMerge="1">
                  <a:txBody>
                    <a:bodyPr/>
                    <a:lstStyle/>
                    <a:p>
                      <a:endParaRPr lang="en-GB"/>
                    </a:p>
                  </a:txBody>
                  <a:tcPr/>
                </a:tc>
                <a:tc>
                  <a:txBody>
                    <a:bodyPr/>
                    <a:lstStyle/>
                    <a:p>
                      <a:pPr algn="l">
                        <a:lnSpc>
                          <a:spcPts val="1500"/>
                        </a:lnSpc>
                        <a:spcAft>
                          <a:spcPts val="600"/>
                        </a:spcAft>
                      </a:pPr>
                      <a:r>
                        <a:rPr lang="en-GB" sz="1200">
                          <a:effectLst/>
                        </a:rPr>
                        <a:t>28</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History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5"/>
                  </a:ext>
                </a:extLst>
              </a:tr>
              <a:tr h="169472">
                <a:tc vMerge="1">
                  <a:txBody>
                    <a:bodyPr/>
                    <a:lstStyle/>
                    <a:p>
                      <a:endParaRPr lang="en-GB"/>
                    </a:p>
                  </a:txBody>
                  <a:tcPr/>
                </a:tc>
                <a:tc>
                  <a:txBody>
                    <a:bodyPr/>
                    <a:lstStyle/>
                    <a:p>
                      <a:pPr algn="l">
                        <a:lnSpc>
                          <a:spcPts val="1500"/>
                        </a:lnSpc>
                        <a:spcAft>
                          <a:spcPts val="600"/>
                        </a:spcAft>
                      </a:pPr>
                      <a:r>
                        <a:rPr lang="en-GB" sz="1200">
                          <a:effectLst/>
                        </a:rPr>
                        <a:t>29</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Classics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6"/>
                  </a:ext>
                </a:extLst>
              </a:tr>
              <a:tr h="169472">
                <a:tc vMerge="1">
                  <a:txBody>
                    <a:bodyPr/>
                    <a:lstStyle/>
                    <a:p>
                      <a:endParaRPr lang="en-GB"/>
                    </a:p>
                  </a:txBody>
                  <a:tcPr/>
                </a:tc>
                <a:tc>
                  <a:txBody>
                    <a:bodyPr/>
                    <a:lstStyle/>
                    <a:p>
                      <a:pPr algn="l">
                        <a:lnSpc>
                          <a:spcPts val="1500"/>
                        </a:lnSpc>
                        <a:spcAft>
                          <a:spcPts val="600"/>
                        </a:spcAft>
                      </a:pPr>
                      <a:r>
                        <a:rPr lang="en-GB" sz="1200">
                          <a:effectLst/>
                        </a:rPr>
                        <a:t>30</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Philosophy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7"/>
                  </a:ext>
                </a:extLst>
              </a:tr>
              <a:tr h="169472">
                <a:tc vMerge="1">
                  <a:txBody>
                    <a:bodyPr/>
                    <a:lstStyle/>
                    <a:p>
                      <a:endParaRPr lang="en-GB"/>
                    </a:p>
                  </a:txBody>
                  <a:tcPr/>
                </a:tc>
                <a:tc>
                  <a:txBody>
                    <a:bodyPr/>
                    <a:lstStyle/>
                    <a:p>
                      <a:pPr algn="l">
                        <a:lnSpc>
                          <a:spcPts val="1500"/>
                        </a:lnSpc>
                        <a:spcAft>
                          <a:spcPts val="600"/>
                        </a:spcAft>
                      </a:pPr>
                      <a:r>
                        <a:rPr lang="en-GB" sz="1200">
                          <a:effectLst/>
                        </a:rPr>
                        <a:t>31</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Theology and Religious Studies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8"/>
                  </a:ext>
                </a:extLst>
              </a:tr>
              <a:tr h="169472">
                <a:tc vMerge="1">
                  <a:txBody>
                    <a:bodyPr/>
                    <a:lstStyle/>
                    <a:p>
                      <a:endParaRPr lang="en-GB"/>
                    </a:p>
                  </a:txBody>
                  <a:tcPr/>
                </a:tc>
                <a:tc>
                  <a:txBody>
                    <a:bodyPr/>
                    <a:lstStyle/>
                    <a:p>
                      <a:pPr algn="l">
                        <a:lnSpc>
                          <a:spcPts val="1500"/>
                        </a:lnSpc>
                        <a:spcAft>
                          <a:spcPts val="600"/>
                        </a:spcAft>
                      </a:pPr>
                      <a:r>
                        <a:rPr lang="en-GB" sz="1200">
                          <a:effectLst/>
                        </a:rPr>
                        <a:t>32</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Art and Design: History, Practice and Theory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19"/>
                  </a:ext>
                </a:extLst>
              </a:tr>
              <a:tr h="169472">
                <a:tc vMerge="1">
                  <a:txBody>
                    <a:bodyPr/>
                    <a:lstStyle/>
                    <a:p>
                      <a:endParaRPr lang="en-GB"/>
                    </a:p>
                  </a:txBody>
                  <a:tcPr/>
                </a:tc>
                <a:tc>
                  <a:txBody>
                    <a:bodyPr/>
                    <a:lstStyle/>
                    <a:p>
                      <a:pPr algn="l">
                        <a:lnSpc>
                          <a:spcPts val="1500"/>
                        </a:lnSpc>
                        <a:spcAft>
                          <a:spcPts val="600"/>
                        </a:spcAft>
                      </a:pPr>
                      <a:r>
                        <a:rPr lang="en-GB" sz="1200">
                          <a:effectLst/>
                        </a:rPr>
                        <a:t>33</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Music, Drama, Dance, Performing Arts, Film and Screen Studies</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20"/>
                  </a:ext>
                </a:extLst>
              </a:tr>
              <a:tr h="0">
                <a:tc vMerge="1">
                  <a:txBody>
                    <a:bodyPr/>
                    <a:lstStyle/>
                    <a:p>
                      <a:endParaRPr lang="en-GB"/>
                    </a:p>
                  </a:txBody>
                  <a:tcPr/>
                </a:tc>
                <a:tc>
                  <a:txBody>
                    <a:bodyPr/>
                    <a:lstStyle/>
                    <a:p>
                      <a:pPr algn="l">
                        <a:lnSpc>
                          <a:spcPts val="1500"/>
                        </a:lnSpc>
                        <a:spcAft>
                          <a:spcPts val="600"/>
                        </a:spcAft>
                      </a:pPr>
                      <a:r>
                        <a:rPr lang="en-GB" sz="1200">
                          <a:effectLst/>
                        </a:rPr>
                        <a:t>34</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tc>
                  <a:txBody>
                    <a:bodyPr/>
                    <a:lstStyle/>
                    <a:p>
                      <a:pPr algn="l">
                        <a:lnSpc>
                          <a:spcPts val="1400"/>
                        </a:lnSpc>
                        <a:spcAft>
                          <a:spcPts val="0"/>
                        </a:spcAft>
                      </a:pPr>
                      <a:r>
                        <a:rPr lang="en-US" sz="1200">
                          <a:effectLst/>
                        </a:rPr>
                        <a:t>Communication, Cultural and Media Studies, Library and Information Management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36000" marB="36000" anchor="ct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2059292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6"/>
            <a:ext cx="8787283" cy="82674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solidFill>
                  <a:srgbClr val="4D738A"/>
                </a:solidFill>
                <a:latin typeface="Calibri" panose="020F0502020204030204" pitchFamily="34" charset="0"/>
                <a:cs typeface="Calibri" panose="020F0502020204030204" pitchFamily="34" charset="0"/>
              </a:rPr>
              <a:t>Interdisciplinary advisers</a:t>
            </a:r>
            <a:endParaRPr lang="en-GB" sz="4000" dirty="0"/>
          </a:p>
        </p:txBody>
      </p:sp>
      <p:sp>
        <p:nvSpPr>
          <p:cNvPr id="6" name="Content Placeholder 2"/>
          <p:cNvSpPr txBox="1">
            <a:spLocks/>
          </p:cNvSpPr>
          <p:nvPr/>
        </p:nvSpPr>
        <p:spPr>
          <a:xfrm>
            <a:off x="838200" y="1308321"/>
            <a:ext cx="8787283" cy="45867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solidFill>
                <a:srgbClr val="4D738A"/>
              </a:solidFill>
              <a:latin typeface="+mj-lt"/>
            </a:endParaRPr>
          </a:p>
        </p:txBody>
      </p:sp>
      <p:graphicFrame>
        <p:nvGraphicFramePr>
          <p:cNvPr id="4" name="Diagram 3"/>
          <p:cNvGraphicFramePr/>
          <p:nvPr>
            <p:extLst>
              <p:ext uri="{D42A27DB-BD31-4B8C-83A1-F6EECF244321}">
                <p14:modId xmlns:p14="http://schemas.microsoft.com/office/powerpoint/2010/main" val="1324552835"/>
              </p:ext>
            </p:extLst>
          </p:nvPr>
        </p:nvGraphicFramePr>
        <p:xfrm>
          <a:off x="1447800" y="1675201"/>
          <a:ext cx="9148156" cy="32316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0754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8787283"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Expert panels</a:t>
            </a:r>
            <a:endParaRPr lang="en-GB" dirty="0"/>
          </a:p>
        </p:txBody>
      </p:sp>
      <p:graphicFrame>
        <p:nvGraphicFramePr>
          <p:cNvPr id="6" name="Diagram 5"/>
          <p:cNvGraphicFramePr/>
          <p:nvPr>
            <p:extLst>
              <p:ext uri="{D42A27DB-BD31-4B8C-83A1-F6EECF244321}">
                <p14:modId xmlns:p14="http://schemas.microsoft.com/office/powerpoint/2010/main" val="3787169321"/>
              </p:ext>
            </p:extLst>
          </p:nvPr>
        </p:nvGraphicFramePr>
        <p:xfrm>
          <a:off x="1498141" y="1345487"/>
          <a:ext cx="9243067" cy="33411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4811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Panel criteria</a:t>
            </a:r>
            <a:endParaRPr lang="en-GB" dirty="0"/>
          </a:p>
        </p:txBody>
      </p:sp>
      <p:sp>
        <p:nvSpPr>
          <p:cNvPr id="6" name="Content Placeholder 2"/>
          <p:cNvSpPr txBox="1">
            <a:spLocks/>
          </p:cNvSpPr>
          <p:nvPr/>
        </p:nvSpPr>
        <p:spPr>
          <a:xfrm>
            <a:off x="838200" y="1263316"/>
            <a:ext cx="10904913" cy="51972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solidFill>
                  <a:srgbClr val="4D738A"/>
                </a:solidFill>
                <a:latin typeface="+mj-lt"/>
              </a:rPr>
              <a:t>Aims</a:t>
            </a:r>
          </a:p>
          <a:p>
            <a:r>
              <a:rPr lang="en-GB" sz="2400" dirty="0">
                <a:solidFill>
                  <a:srgbClr val="4D738A"/>
                </a:solidFill>
                <a:latin typeface="+mj-lt"/>
              </a:rPr>
              <a:t>build on REF 2014 criteria to maintain continuity</a:t>
            </a:r>
          </a:p>
          <a:p>
            <a:r>
              <a:rPr lang="en-GB" sz="2400" dirty="0">
                <a:solidFill>
                  <a:srgbClr val="4D738A"/>
                </a:solidFill>
                <a:latin typeface="+mj-lt"/>
              </a:rPr>
              <a:t>achieve consistency across the main panels, where possible, while taking into account disciplinary differences</a:t>
            </a:r>
          </a:p>
          <a:p>
            <a:pPr marL="0" indent="0">
              <a:buNone/>
            </a:pPr>
            <a:endParaRPr lang="en-GB" sz="2400" dirty="0">
              <a:solidFill>
                <a:srgbClr val="4D738A"/>
              </a:solidFill>
              <a:latin typeface="+mj-lt"/>
            </a:endParaRPr>
          </a:p>
          <a:p>
            <a:pPr marL="0" indent="0">
              <a:buNone/>
            </a:pPr>
            <a:r>
              <a:rPr lang="en-GB" sz="2400" b="1" dirty="0">
                <a:solidFill>
                  <a:srgbClr val="4D738A"/>
                </a:solidFill>
                <a:latin typeface="+mj-lt"/>
              </a:rPr>
              <a:t>Structure</a:t>
            </a:r>
          </a:p>
          <a:p>
            <a:r>
              <a:rPr lang="en-GB" sz="2400" dirty="0">
                <a:solidFill>
                  <a:srgbClr val="4D738A"/>
                </a:solidFill>
                <a:latin typeface="+mj-lt"/>
              </a:rPr>
              <a:t>Unit of assessment (UOA) descriptors</a:t>
            </a:r>
          </a:p>
          <a:p>
            <a:r>
              <a:rPr lang="en-GB" sz="2400" dirty="0">
                <a:solidFill>
                  <a:srgbClr val="4D738A"/>
                </a:solidFill>
                <a:latin typeface="+mj-lt"/>
              </a:rPr>
              <a:t>Panel criteria (submissions, outputs, impact, environment)</a:t>
            </a:r>
          </a:p>
          <a:p>
            <a:r>
              <a:rPr lang="en-GB" sz="2400">
                <a:solidFill>
                  <a:srgbClr val="4D738A"/>
                </a:solidFill>
                <a:latin typeface="+mj-lt"/>
              </a:rPr>
              <a:t>Panel procedures</a:t>
            </a:r>
            <a:endParaRPr lang="en-GB" sz="2400" dirty="0">
              <a:solidFill>
                <a:srgbClr val="4D738A"/>
              </a:solidFill>
              <a:latin typeface="+mj-lt"/>
            </a:endParaRPr>
          </a:p>
          <a:p>
            <a:r>
              <a:rPr lang="en-GB" sz="2400" dirty="0">
                <a:solidFill>
                  <a:srgbClr val="4D738A"/>
                </a:solidFill>
                <a:latin typeface="+mj-lt"/>
              </a:rPr>
              <a:t>Working methods</a:t>
            </a:r>
          </a:p>
          <a:p>
            <a:endParaRPr lang="en-GB" sz="2400" dirty="0">
              <a:solidFill>
                <a:srgbClr val="4D738A"/>
              </a:solidFill>
              <a:latin typeface="+mj-lt"/>
            </a:endParaRPr>
          </a:p>
          <a:p>
            <a:endParaRPr lang="en-GB" sz="2400" dirty="0">
              <a:solidFill>
                <a:srgbClr val="4D738A"/>
              </a:solidFill>
              <a:latin typeface="+mj-lt"/>
            </a:endParaRPr>
          </a:p>
        </p:txBody>
      </p:sp>
    </p:spTree>
    <p:extLst>
      <p:ext uri="{BB962C8B-B14F-4D97-AF65-F5344CB8AC3E}">
        <p14:creationId xmlns:p14="http://schemas.microsoft.com/office/powerpoint/2010/main" val="110901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2145</Words>
  <Application>Microsoft Office PowerPoint</Application>
  <PresentationFormat>Widescreen</PresentationFormat>
  <Paragraphs>299</Paragraphs>
  <Slides>26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BSA Events Team</cp:lastModifiedBy>
  <cp:revision>25</cp:revision>
  <cp:lastPrinted>2018-09-24T11:55:12Z</cp:lastPrinted>
  <dcterms:created xsi:type="dcterms:W3CDTF">2018-07-27T09:17:35Z</dcterms:created>
  <dcterms:modified xsi:type="dcterms:W3CDTF">2018-09-24T11:55:37Z</dcterms:modified>
</cp:coreProperties>
</file>